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5" r:id="rId30"/>
    <p:sldId id="286" r:id="rId31"/>
    <p:sldId id="287" r:id="rId32"/>
    <p:sldId id="288" r:id="rId33"/>
    <p:sldId id="283" r:id="rId34"/>
  </p:sldIdLst>
  <p:sldSz cx="18288000" cy="10287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Open Sans Bold" pitchFamily="2" charset="0"/>
      <p:regular r:id="rId39"/>
      <p:bold r:id="rId40"/>
    </p:embeddedFont>
    <p:embeddedFont>
      <p:font typeface="Open Sans Condensed" pitchFamily="2" charset="0"/>
      <p:regular r:id="rId41"/>
    </p:embeddedFont>
    <p:embeddedFont>
      <p:font typeface="Open Sans Condensed Bold" pitchFamily="2" charset="0"/>
      <p:regular r:id="rId42"/>
      <p:bold r:id="rId43"/>
    </p:embeddedFont>
    <p:embeddedFont>
      <p:font typeface="Open Sans SemiCondensed" pitchFamily="2" charset="0"/>
      <p:regular r:id="rId44"/>
    </p:embeddedFont>
    <p:embeddedFont>
      <p:font typeface="Open Sans SemiCondensed Bold" pitchFamily="2" charset="0"/>
      <p:regular r:id="rId45"/>
      <p:bold r:id="rId46"/>
    </p:embeddedFont>
    <p:embeddedFont>
      <p:font typeface="Open Sans SemiCondensed Bold Italics" pitchFamily="2" charset="0"/>
      <p:regular r:id="rId47"/>
      <p:bold r:id="rId48"/>
      <p:italic r:id="rId49"/>
      <p:boldItalic r:id="rId50"/>
    </p:embeddedFont>
    <p:embeddedFont>
      <p:font typeface="Open Sans SemiCondensed Medium" pitchFamily="2" charset="0"/>
      <p:regular r:id="rId51"/>
    </p:embeddedFont>
    <p:embeddedFont>
      <p:font typeface="Open Sans SemiCondensed Ultra-Bold" pitchFamily="2" charset="0"/>
      <p:regular r:id="rId52"/>
      <p:bold r:id="rId53"/>
    </p:embeddedFont>
    <p:embeddedFont>
      <p:font typeface="Open Sans Ultra-Bold" pitchFamily="2" charset="0"/>
      <p:regular r:id="rId54"/>
      <p:bold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74" autoAdjust="0"/>
  </p:normalViewPr>
  <p:slideViewPr>
    <p:cSldViewPr>
      <p:cViewPr varScale="1">
        <p:scale>
          <a:sx n="82" d="100"/>
          <a:sy n="82" d="100"/>
        </p:scale>
        <p:origin x="66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msutexas.edu/finaid" TargetMode="External"/><Relationship Id="rId2" Type="http://schemas.openxmlformats.org/officeDocument/2006/relationships/hyperlink" Target="https://msutexas.ed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studentaid.gov/" TargetMode="External"/><Relationship Id="rId4" Type="http://schemas.openxmlformats.org/officeDocument/2006/relationships/hyperlink" Target="http://www.collegeforalltexans.com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msutexas.edu/finaid" TargetMode="External"/><Relationship Id="rId2" Type="http://schemas.openxmlformats.org/officeDocument/2006/relationships/hyperlink" Target="https://msutexas.ed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studentaid.gov/" TargetMode="External"/><Relationship Id="rId4" Type="http://schemas.openxmlformats.org/officeDocument/2006/relationships/hyperlink" Target="http://www.collegeforalltexans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irs.gov/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studentaid.gov/fsa-id/create-account/account-info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1345" y="4793589"/>
            <a:ext cx="9733653" cy="5171003"/>
          </a:xfrm>
          <a:custGeom>
            <a:avLst/>
            <a:gdLst/>
            <a:ahLst/>
            <a:cxnLst/>
            <a:rect l="l" t="t" r="r" b="b"/>
            <a:pathLst>
              <a:path w="9733653" h="5171003">
                <a:moveTo>
                  <a:pt x="0" y="0"/>
                </a:moveTo>
                <a:lnTo>
                  <a:pt x="9733653" y="0"/>
                </a:lnTo>
                <a:lnTo>
                  <a:pt x="9733653" y="5171003"/>
                </a:lnTo>
                <a:lnTo>
                  <a:pt x="0" y="51710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5860834"/>
            <a:ext cx="9284097" cy="3058540"/>
          </a:xfrm>
          <a:custGeom>
            <a:avLst/>
            <a:gdLst/>
            <a:ahLst/>
            <a:cxnLst/>
            <a:rect l="l" t="t" r="r" b="b"/>
            <a:pathLst>
              <a:path w="9284097" h="3058540">
                <a:moveTo>
                  <a:pt x="0" y="0"/>
                </a:moveTo>
                <a:lnTo>
                  <a:pt x="9284097" y="0"/>
                </a:lnTo>
                <a:lnTo>
                  <a:pt x="9284097" y="3058541"/>
                </a:lnTo>
                <a:lnTo>
                  <a:pt x="0" y="30585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4238" b="-99308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1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92579" y="2666939"/>
            <a:ext cx="16230600" cy="5902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>
              <a:lnSpc>
                <a:spcPts val="5199"/>
              </a:lnSpc>
              <a:buFont typeface="Arial"/>
              <a:buChar char="•"/>
            </a:pPr>
            <a:r>
              <a:rPr lang="en-US" sz="3999" spc="-51">
                <a:solidFill>
                  <a:srgbClr val="FFFFFF"/>
                </a:solidFill>
                <a:latin typeface="Open Sans SemiCondensed"/>
              </a:rPr>
              <a:t>Formerly known as EFC (Expected Family Contribution)</a:t>
            </a:r>
          </a:p>
          <a:p>
            <a:pPr>
              <a:lnSpc>
                <a:spcPts val="5199"/>
              </a:lnSpc>
            </a:pPr>
            <a:endParaRPr lang="en-US" sz="3999" spc="-51">
              <a:solidFill>
                <a:srgbClr val="FFFFFF"/>
              </a:solidFill>
              <a:latin typeface="Open Sans SemiCondensed"/>
            </a:endParaRPr>
          </a:p>
          <a:p>
            <a:pPr marL="863599" lvl="1" indent="-431800">
              <a:lnSpc>
                <a:spcPts val="5199"/>
              </a:lnSpc>
              <a:buFont typeface="Arial"/>
              <a:buChar char="•"/>
            </a:pPr>
            <a:r>
              <a:rPr lang="en-US" sz="3999" spc="-51">
                <a:solidFill>
                  <a:srgbClr val="FFFFFF"/>
                </a:solidFill>
                <a:latin typeface="Open Sans SemiCondensed"/>
              </a:rPr>
              <a:t>The amount of resources a student and his/her family may reasonably be expected to contribute toward the cost of education for an academic year</a:t>
            </a:r>
          </a:p>
          <a:p>
            <a:pPr>
              <a:lnSpc>
                <a:spcPts val="5199"/>
              </a:lnSpc>
            </a:pPr>
            <a:endParaRPr lang="en-US" sz="3999" spc="-51">
              <a:solidFill>
                <a:srgbClr val="FFFFFF"/>
              </a:solidFill>
              <a:latin typeface="Open Sans SemiCondensed"/>
            </a:endParaRPr>
          </a:p>
          <a:p>
            <a:pPr marL="863599" lvl="1" indent="-431800">
              <a:lnSpc>
                <a:spcPts val="5199"/>
              </a:lnSpc>
              <a:buFont typeface="Arial"/>
              <a:buChar char="•"/>
            </a:pPr>
            <a:r>
              <a:rPr lang="en-US" sz="3999" spc="-51">
                <a:solidFill>
                  <a:srgbClr val="FFFFFF"/>
                </a:solidFill>
                <a:latin typeface="Open Sans SemiCondensed"/>
              </a:rPr>
              <a:t>*Stays the same regardless of college you choose, but is calculated with new information each new year you file the FAFSA</a:t>
            </a:r>
          </a:p>
          <a:p>
            <a:pPr>
              <a:lnSpc>
                <a:spcPts val="5199"/>
              </a:lnSpc>
            </a:pPr>
            <a:endParaRPr lang="en-US" sz="3999" spc="-51">
              <a:solidFill>
                <a:srgbClr val="FFFFFF"/>
              </a:solidFill>
              <a:latin typeface="Open Sans SemiCondensed"/>
            </a:endParaRPr>
          </a:p>
          <a:p>
            <a:pPr marL="863599" lvl="1" indent="-431800">
              <a:lnSpc>
                <a:spcPts val="5199"/>
              </a:lnSpc>
              <a:buFont typeface="Arial"/>
              <a:buChar char="•"/>
            </a:pPr>
            <a:r>
              <a:rPr lang="en-US" sz="3999" spc="-51">
                <a:solidFill>
                  <a:srgbClr val="FFFFFF"/>
                </a:solidFill>
                <a:latin typeface="Open Sans SemiCondensed"/>
              </a:rPr>
              <a:t>*Calculated using data from the FAFSA and a pre-set federal formula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0" y="1019175"/>
            <a:ext cx="1828800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F29803"/>
                </a:solidFill>
                <a:latin typeface="Open Sans SemiCondensed Bold"/>
              </a:rPr>
              <a:t>What is the Student Aid Index (SAI)?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9258300"/>
            <a:ext cx="1092579" cy="1028700"/>
          </a:xfrm>
          <a:custGeom>
            <a:avLst/>
            <a:gdLst/>
            <a:ahLst/>
            <a:cxnLst/>
            <a:rect l="l" t="t" r="r" b="b"/>
            <a:pathLst>
              <a:path w="1092579" h="1028700">
                <a:moveTo>
                  <a:pt x="0" y="0"/>
                </a:moveTo>
                <a:lnTo>
                  <a:pt x="1092579" y="0"/>
                </a:lnTo>
                <a:lnTo>
                  <a:pt x="1092579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0725" r="-142267" b="-76585"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1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1495" y="2253533"/>
            <a:ext cx="16565009" cy="6193003"/>
            <a:chOff x="0" y="0"/>
            <a:chExt cx="22086679" cy="8257337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22086679" cy="800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3999" spc="119">
                  <a:solidFill>
                    <a:srgbClr val="F2F0F4"/>
                  </a:solidFill>
                  <a:latin typeface="Open Sans SemiCondensed Ultra-Bold"/>
                </a:rPr>
                <a:t>FREE MONEY! Does not have to be paid back.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276570"/>
              <a:ext cx="22086679" cy="69807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63599" lvl="1" indent="-431800">
                <a:lnSpc>
                  <a:spcPts val="5199"/>
                </a:lnSpc>
                <a:buFont typeface="Arial"/>
                <a:buChar char="•"/>
              </a:pPr>
              <a:r>
                <a:rPr lang="en-US" sz="3999" spc="-51">
                  <a:solidFill>
                    <a:srgbClr val="FFFFFF"/>
                  </a:solidFill>
                  <a:latin typeface="Open Sans SemiCondensed Bold"/>
                </a:rPr>
                <a:t>Federal Grants</a:t>
              </a:r>
            </a:p>
            <a:p>
              <a:pPr marL="1727199" lvl="2" indent="-575733">
                <a:lnSpc>
                  <a:spcPts val="5199"/>
                </a:lnSpc>
                <a:buFont typeface="Arial"/>
                <a:buChar char="⚬"/>
              </a:pPr>
              <a:r>
                <a:rPr lang="en-US" sz="3999" spc="-51">
                  <a:solidFill>
                    <a:srgbClr val="FFFFFF"/>
                  </a:solidFill>
                  <a:latin typeface="Open Sans SemiCondensed Bold"/>
                </a:rPr>
                <a:t>Pell Grant</a:t>
              </a: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: 2023-2024 ranges from $784-$7,395 for full-time students. Amount based on SAI &amp; enrollment status. Offered no more than 6 years!</a:t>
              </a:r>
            </a:p>
            <a:p>
              <a:pPr marL="1727199" lvl="2" indent="-575733">
                <a:lnSpc>
                  <a:spcPts val="5199"/>
                </a:lnSpc>
                <a:buFont typeface="Arial"/>
                <a:buChar char="⚬"/>
              </a:pPr>
              <a:r>
                <a:rPr lang="en-US" sz="3999" spc="-51">
                  <a:solidFill>
                    <a:srgbClr val="FFFFFF"/>
                  </a:solidFill>
                  <a:latin typeface="Open Sans SemiCondensed Bold"/>
                </a:rPr>
                <a:t>SEOG Grant</a:t>
              </a: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: Limited amount of money; must be Pell-eligible &amp; zero SAI (at MSU).</a:t>
              </a:r>
            </a:p>
            <a:p>
              <a:pPr marL="1727199" lvl="2" indent="-575733">
                <a:lnSpc>
                  <a:spcPts val="5199"/>
                </a:lnSpc>
                <a:buFont typeface="Arial"/>
                <a:buChar char="⚬"/>
              </a:pPr>
              <a:r>
                <a:rPr lang="en-US" sz="3999" spc="-51">
                  <a:solidFill>
                    <a:srgbClr val="FFFFFF"/>
                  </a:solidFill>
                  <a:latin typeface="Open Sans SemiCondensed Bold"/>
                </a:rPr>
                <a:t>TEACH Grant</a:t>
              </a: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: for students seeking high needs fields; must be accepted into MSU Education program.</a:t>
              </a:r>
            </a:p>
            <a:p>
              <a:pPr marL="1727199" lvl="2" indent="-575733">
                <a:lnSpc>
                  <a:spcPts val="5199"/>
                </a:lnSpc>
                <a:buFont typeface="Arial"/>
                <a:buChar char="⚬"/>
              </a:pPr>
              <a:r>
                <a:rPr lang="en-US" sz="3999" spc="-51">
                  <a:solidFill>
                    <a:srgbClr val="FFFFFF"/>
                  </a:solidFill>
                  <a:latin typeface="Open Sans SemiCondensed Bold"/>
                </a:rPr>
                <a:t>U.S. Department of Veteran Affairs</a:t>
              </a: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: GI Bill, Chapter 30, etc. 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450431" y="859933"/>
            <a:ext cx="11387137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F29803"/>
                </a:solidFill>
                <a:latin typeface="Open Sans SemiCondensed Bold"/>
              </a:rPr>
              <a:t>Grants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9258300"/>
            <a:ext cx="1092579" cy="1028700"/>
          </a:xfrm>
          <a:custGeom>
            <a:avLst/>
            <a:gdLst/>
            <a:ahLst/>
            <a:cxnLst/>
            <a:rect l="l" t="t" r="r" b="b"/>
            <a:pathLst>
              <a:path w="1092579" h="1028700">
                <a:moveTo>
                  <a:pt x="0" y="0"/>
                </a:moveTo>
                <a:lnTo>
                  <a:pt x="1092579" y="0"/>
                </a:lnTo>
                <a:lnTo>
                  <a:pt x="1092579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0725" r="-142267" b="-76585"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1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6289" y="1933769"/>
            <a:ext cx="17329373" cy="7228053"/>
            <a:chOff x="0" y="0"/>
            <a:chExt cx="23105831" cy="9637403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23105831" cy="800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3999" spc="119">
                  <a:solidFill>
                    <a:srgbClr val="F2F0F4"/>
                  </a:solidFill>
                  <a:latin typeface="Open Sans SemiCondensed Ultra-Bold"/>
                </a:rPr>
                <a:t>FREE MONEY! Does not have to be paid back.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286095"/>
              <a:ext cx="23105831" cy="8351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55652" lvl="1" indent="-377826">
                <a:lnSpc>
                  <a:spcPts val="4550"/>
                </a:lnSpc>
                <a:buFont typeface="Arial"/>
                <a:buChar char="•"/>
              </a:pPr>
              <a:r>
                <a:rPr lang="en-US" sz="3500" spc="-45">
                  <a:solidFill>
                    <a:srgbClr val="FFFFFF"/>
                  </a:solidFill>
                  <a:latin typeface="Open Sans SemiCondensed Bold"/>
                </a:rPr>
                <a:t>TEXAS Grant</a:t>
              </a:r>
              <a:r>
                <a:rPr lang="en-US" sz="3500" spc="-45">
                  <a:solidFill>
                    <a:srgbClr val="FFFFFF"/>
                  </a:solidFill>
                  <a:latin typeface="Open Sans SemiCondensed"/>
                </a:rPr>
                <a:t> (Toward Excellence, Access, &amp; Success)</a:t>
              </a:r>
            </a:p>
            <a:p>
              <a:pPr marL="1511304" lvl="2" indent="-503768">
                <a:lnSpc>
                  <a:spcPts val="4550"/>
                </a:lnSpc>
                <a:buFont typeface="Arial"/>
                <a:buChar char="⚬"/>
              </a:pPr>
              <a:r>
                <a:rPr lang="en-US" sz="3500" spc="-45">
                  <a:solidFill>
                    <a:srgbClr val="FFFFFF"/>
                  </a:solidFill>
                  <a:latin typeface="Open Sans SemiCondensed"/>
                </a:rPr>
                <a:t>Need-Based Award for Texas Residents</a:t>
              </a:r>
            </a:p>
            <a:p>
              <a:pPr marL="1511304" lvl="2" indent="-503768">
                <a:lnSpc>
                  <a:spcPts val="4550"/>
                </a:lnSpc>
                <a:buFont typeface="Arial"/>
                <a:buChar char="⚬"/>
              </a:pPr>
              <a:r>
                <a:rPr lang="en-US" sz="3500" spc="-45">
                  <a:solidFill>
                    <a:srgbClr val="FFFFFF"/>
                  </a:solidFill>
                  <a:latin typeface="Open Sans SemiCondensed"/>
                </a:rPr>
                <a:t>Must meet state priority FAFSA deadline of March 15th</a:t>
              </a:r>
            </a:p>
            <a:p>
              <a:pPr marL="2266956" lvl="3" indent="-566739">
                <a:lnSpc>
                  <a:spcPts val="4550"/>
                </a:lnSpc>
                <a:buFont typeface="Arial"/>
                <a:buChar char="￭"/>
              </a:pPr>
              <a:r>
                <a:rPr lang="en-US" sz="3500" spc="-45">
                  <a:solidFill>
                    <a:srgbClr val="FFFFFF"/>
                  </a:solidFill>
                  <a:latin typeface="Open Sans SemiCondensed"/>
                </a:rPr>
                <a:t>At MSU, Fall/Spring awards will not be offered after Oct 1</a:t>
              </a:r>
            </a:p>
            <a:p>
              <a:pPr marL="1511304" lvl="2" indent="-503768">
                <a:lnSpc>
                  <a:spcPts val="4550"/>
                </a:lnSpc>
                <a:buFont typeface="Arial"/>
                <a:buChar char="⚬"/>
              </a:pPr>
              <a:r>
                <a:rPr lang="en-US" sz="3500" spc="-45">
                  <a:solidFill>
                    <a:srgbClr val="FFFFFF"/>
                  </a:solidFill>
                  <a:latin typeface="Open Sans SemiCondensed"/>
                </a:rPr>
                <a:t>Completed the ‘Foundation’, ‘Recommended’ or ‘Distinguished’ Achievement Program in high school</a:t>
              </a:r>
            </a:p>
            <a:p>
              <a:pPr marL="1511304" lvl="2" indent="-503768">
                <a:lnSpc>
                  <a:spcPts val="4550"/>
                </a:lnSpc>
                <a:buFont typeface="Arial"/>
                <a:buChar char="⚬"/>
              </a:pPr>
              <a:r>
                <a:rPr lang="en-US" sz="3500" spc="-45">
                  <a:solidFill>
                    <a:srgbClr val="FFFFFF"/>
                  </a:solidFill>
                  <a:latin typeface="Open Sans SemiCondensed"/>
                </a:rPr>
                <a:t>EFC must be $6,464 or less (for 23/24)</a:t>
              </a:r>
            </a:p>
            <a:p>
              <a:pPr marL="1511304" lvl="2" indent="-503768">
                <a:lnSpc>
                  <a:spcPts val="4550"/>
                </a:lnSpc>
                <a:buFont typeface="Arial"/>
                <a:buChar char="⚬"/>
              </a:pPr>
              <a:r>
                <a:rPr lang="en-US" sz="3500" spc="-45">
                  <a:solidFill>
                    <a:srgbClr val="FFFFFF"/>
                  </a:solidFill>
                  <a:latin typeface="Open Sans SemiCondensed"/>
                </a:rPr>
                <a:t>Enroll at least three-quarter-time in a baccalaureate degree program within 16 months of HS graduation</a:t>
              </a:r>
            </a:p>
            <a:p>
              <a:pPr marL="1511304" lvl="2" indent="-503768">
                <a:lnSpc>
                  <a:spcPts val="4550"/>
                </a:lnSpc>
                <a:buFont typeface="Arial"/>
                <a:buChar char="⚬"/>
              </a:pPr>
              <a:r>
                <a:rPr lang="en-US" sz="3500" spc="-45">
                  <a:solidFill>
                    <a:srgbClr val="FFFFFF"/>
                  </a:solidFill>
                  <a:latin typeface="Open Sans SemiCondensed"/>
                </a:rPr>
                <a:t>Not been convicted of any felony or a crime involving a controlled substance</a:t>
              </a:r>
            </a:p>
            <a:p>
              <a:pPr marL="1511304" lvl="2" indent="-503768">
                <a:lnSpc>
                  <a:spcPts val="4550"/>
                </a:lnSpc>
                <a:buFont typeface="Arial"/>
                <a:buChar char="⚬"/>
              </a:pPr>
              <a:r>
                <a:rPr lang="en-US" sz="3500" spc="-45">
                  <a:solidFill>
                    <a:srgbClr val="FFFFFF"/>
                  </a:solidFill>
                  <a:latin typeface="Open Sans SemiCondensed"/>
                </a:rPr>
                <a:t>“Renewal” TXG awarded if all requirements are met.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450431" y="684766"/>
            <a:ext cx="11387137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F29803"/>
                </a:solidFill>
                <a:latin typeface="Open Sans SemiCondensed Bold"/>
              </a:rPr>
              <a:t>Grants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9258300"/>
            <a:ext cx="1092579" cy="1028700"/>
          </a:xfrm>
          <a:custGeom>
            <a:avLst/>
            <a:gdLst/>
            <a:ahLst/>
            <a:cxnLst/>
            <a:rect l="l" t="t" r="r" b="b"/>
            <a:pathLst>
              <a:path w="1092579" h="1028700">
                <a:moveTo>
                  <a:pt x="0" y="0"/>
                </a:moveTo>
                <a:lnTo>
                  <a:pt x="1092579" y="0"/>
                </a:lnTo>
                <a:lnTo>
                  <a:pt x="1092579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0725" r="-142267" b="-76585"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1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9314" y="2344616"/>
            <a:ext cx="17329373" cy="4878553"/>
            <a:chOff x="0" y="0"/>
            <a:chExt cx="23105831" cy="6504737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23105831" cy="800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3999" spc="119">
                  <a:solidFill>
                    <a:srgbClr val="F2F0F4"/>
                  </a:solidFill>
                  <a:latin typeface="Open Sans SemiCondensed Ultra-Bold"/>
                </a:rPr>
                <a:t>FREE MONEY! Does not have to be paid back.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276570"/>
              <a:ext cx="23105831" cy="52281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63599" lvl="1" indent="-431800">
                <a:lnSpc>
                  <a:spcPts val="5199"/>
                </a:lnSpc>
                <a:buFont typeface="Arial"/>
                <a:buChar char="•"/>
              </a:pP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Need-based work program</a:t>
              </a:r>
            </a:p>
            <a:p>
              <a:pPr marL="863599" lvl="1" indent="-431800">
                <a:lnSpc>
                  <a:spcPts val="5199"/>
                </a:lnSpc>
                <a:buFont typeface="Arial"/>
                <a:buChar char="•"/>
              </a:pP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Typically pays minimum wage but varies at college/university</a:t>
              </a:r>
            </a:p>
            <a:p>
              <a:pPr marL="863599" lvl="1" indent="-431800">
                <a:lnSpc>
                  <a:spcPts val="5199"/>
                </a:lnSpc>
                <a:buFont typeface="Arial"/>
                <a:buChar char="•"/>
              </a:pP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Student allowed to work up to 20hrs/week and must be enrolled at least half-time</a:t>
              </a:r>
            </a:p>
            <a:p>
              <a:pPr marL="863599" lvl="1" indent="-431800">
                <a:lnSpc>
                  <a:spcPts val="5199"/>
                </a:lnSpc>
                <a:buFont typeface="Arial"/>
                <a:buChar char="•"/>
              </a:pP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Typically on-campus jobs</a:t>
              </a:r>
            </a:p>
            <a:p>
              <a:pPr marL="863599" lvl="1" indent="-431800">
                <a:lnSpc>
                  <a:spcPts val="5199"/>
                </a:lnSpc>
                <a:buFont typeface="Arial"/>
                <a:buChar char="•"/>
              </a:pP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Can exclude this income on following year’s financial aid application</a:t>
              </a:r>
            </a:p>
            <a:p>
              <a:pPr marL="863599" lvl="1" indent="-431800">
                <a:lnSpc>
                  <a:spcPts val="5199"/>
                </a:lnSpc>
                <a:buFont typeface="Arial"/>
                <a:buChar char="•"/>
              </a:pP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Apply early!! Jobs go fast!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606446" y="1019175"/>
            <a:ext cx="13075107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F29803"/>
                </a:solidFill>
                <a:latin typeface="Open Sans SemiCondensed Bold"/>
              </a:rPr>
              <a:t>Federal or State Workstudy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9258300"/>
            <a:ext cx="1092579" cy="1028700"/>
          </a:xfrm>
          <a:custGeom>
            <a:avLst/>
            <a:gdLst/>
            <a:ahLst/>
            <a:cxnLst/>
            <a:rect l="l" t="t" r="r" b="b"/>
            <a:pathLst>
              <a:path w="1092579" h="1028700">
                <a:moveTo>
                  <a:pt x="0" y="0"/>
                </a:moveTo>
                <a:lnTo>
                  <a:pt x="1092579" y="0"/>
                </a:lnTo>
                <a:lnTo>
                  <a:pt x="1092579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0725" r="-142267" b="-76585"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1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72138" y="4380230"/>
            <a:ext cx="15636367" cy="4878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2" lvl="1" indent="-377826">
              <a:lnSpc>
                <a:spcPts val="4340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Open Sans SemiCondensed"/>
              </a:rPr>
              <a:t>Must be a Texas resident for tuition purposes</a:t>
            </a:r>
          </a:p>
          <a:p>
            <a:pPr marL="755652" lvl="1" indent="-377826">
              <a:lnSpc>
                <a:spcPts val="4340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Open Sans SemiCondensed"/>
              </a:rPr>
              <a:t>Pell Grant eligible</a:t>
            </a:r>
          </a:p>
          <a:p>
            <a:pPr marL="755652" lvl="1" indent="-377826">
              <a:lnSpc>
                <a:spcPts val="4340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Open Sans SemiCondensed"/>
              </a:rPr>
              <a:t>Have an Adjusted Gross Income of $65,000 or less</a:t>
            </a:r>
          </a:p>
          <a:p>
            <a:pPr marL="755652" lvl="1" indent="-377826">
              <a:lnSpc>
                <a:spcPts val="4340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Open Sans SemiCondensed"/>
              </a:rPr>
              <a:t>Enroll as a full time student (15+ hours) each semester</a:t>
            </a:r>
          </a:p>
          <a:p>
            <a:pPr marL="755652" lvl="1" indent="-377826">
              <a:lnSpc>
                <a:spcPts val="4340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Open Sans SemiCondensed"/>
              </a:rPr>
              <a:t>Must be accepted before</a:t>
            </a:r>
            <a:r>
              <a:rPr lang="en-US" sz="3500">
                <a:solidFill>
                  <a:srgbClr val="FFFFFF"/>
                </a:solidFill>
                <a:latin typeface="Open Sans SemiCondensed Bold"/>
              </a:rPr>
              <a:t> March 1st (Fall) </a:t>
            </a:r>
            <a:r>
              <a:rPr lang="en-US" sz="3500">
                <a:solidFill>
                  <a:srgbClr val="FFFFFF"/>
                </a:solidFill>
                <a:latin typeface="Open Sans SemiCondensed"/>
              </a:rPr>
              <a:t>or </a:t>
            </a:r>
            <a:r>
              <a:rPr lang="en-US" sz="3500">
                <a:solidFill>
                  <a:srgbClr val="FFFFFF"/>
                </a:solidFill>
                <a:latin typeface="Open Sans SemiCondensed Bold"/>
              </a:rPr>
              <a:t>November 1st(Spring)</a:t>
            </a:r>
          </a:p>
          <a:p>
            <a:pPr marL="755652" lvl="1" indent="-377826">
              <a:lnSpc>
                <a:spcPts val="4340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Open Sans SemiCondensed"/>
              </a:rPr>
              <a:t>Maintain minimum standards of MSU's Satisfactory Academic Progress</a:t>
            </a:r>
          </a:p>
          <a:p>
            <a:pPr marL="755652" lvl="1" indent="-377826">
              <a:lnSpc>
                <a:spcPts val="4340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Open Sans SemiCondensed"/>
              </a:rPr>
              <a:t>Maintain a minimum 2.0 cumulative GPA</a:t>
            </a:r>
          </a:p>
          <a:p>
            <a:pPr marL="755652" lvl="1" indent="-377826">
              <a:lnSpc>
                <a:spcPts val="4340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Open Sans SemiCondensed"/>
              </a:rPr>
              <a:t>Complete FAFSA &amp; Have a complete financial aid file before March 1st (FALL) or November 1st (SPRING)</a:t>
            </a:r>
          </a:p>
        </p:txBody>
      </p:sp>
      <p:sp>
        <p:nvSpPr>
          <p:cNvPr id="3" name="Freeform 3"/>
          <p:cNvSpPr/>
          <p:nvPr/>
        </p:nvSpPr>
        <p:spPr>
          <a:xfrm>
            <a:off x="0" y="9258300"/>
            <a:ext cx="1092579" cy="1028700"/>
          </a:xfrm>
          <a:custGeom>
            <a:avLst/>
            <a:gdLst/>
            <a:ahLst/>
            <a:cxnLst/>
            <a:rect l="l" t="t" r="r" b="b"/>
            <a:pathLst>
              <a:path w="1092579" h="1028700">
                <a:moveTo>
                  <a:pt x="0" y="0"/>
                </a:moveTo>
                <a:lnTo>
                  <a:pt x="1092579" y="0"/>
                </a:lnTo>
                <a:lnTo>
                  <a:pt x="1092579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0725" r="-142267" b="-7658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062168" y="1314337"/>
            <a:ext cx="14163664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0"/>
              </a:lnSpc>
              <a:spcBef>
                <a:spcPct val="0"/>
              </a:spcBef>
            </a:pPr>
            <a:r>
              <a:rPr lang="en-US" sz="7500">
                <a:solidFill>
                  <a:srgbClr val="F29803"/>
                </a:solidFill>
                <a:latin typeface="Open Sans Bold"/>
              </a:rPr>
              <a:t>Mustangs</a:t>
            </a:r>
            <a:r>
              <a:rPr lang="en-US" sz="750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7500">
                <a:solidFill>
                  <a:srgbClr val="F29803"/>
                </a:solidFill>
                <a:latin typeface="Open Sans Bold"/>
              </a:rPr>
              <a:t>Guarantee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628787"/>
            <a:ext cx="15592724" cy="1172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Open Sans Condensed Bold"/>
              </a:rPr>
              <a:t>Covers the remaining balance of any </a:t>
            </a:r>
            <a:r>
              <a:rPr lang="en-US" sz="3999">
                <a:solidFill>
                  <a:srgbClr val="F29803"/>
                </a:solidFill>
                <a:latin typeface="Open Sans Condensed Bold"/>
              </a:rPr>
              <a:t>tuition &amp; fees</a:t>
            </a:r>
            <a:r>
              <a:rPr lang="en-US" sz="3999">
                <a:solidFill>
                  <a:srgbClr val="FFFFFF"/>
                </a:solidFill>
                <a:latin typeface="Open Sans Condensed Bold"/>
              </a:rPr>
              <a:t> that are NOT covered by other grants, scholarships, exemptions, benefits, or waivers.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1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9314" y="2704224"/>
            <a:ext cx="17329373" cy="4878553"/>
            <a:chOff x="0" y="0"/>
            <a:chExt cx="23105831" cy="6504737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23105831" cy="800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3999" spc="119">
                  <a:solidFill>
                    <a:srgbClr val="F2F0F4"/>
                  </a:solidFill>
                  <a:latin typeface="Open Sans SemiCondensed Ultra-Bold"/>
                </a:rPr>
                <a:t>Funds are limited so awarded as first-come-first serve!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276570"/>
              <a:ext cx="23105831" cy="52281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63599" lvl="1" indent="-431800">
                <a:lnSpc>
                  <a:spcPts val="5199"/>
                </a:lnSpc>
                <a:buFont typeface="Arial"/>
                <a:buChar char="•"/>
              </a:pPr>
              <a:r>
                <a:rPr lang="en-US" sz="3999" spc="-51">
                  <a:solidFill>
                    <a:srgbClr val="FFFFFF"/>
                  </a:solidFill>
                  <a:latin typeface="Open Sans SemiCondensed Bold"/>
                </a:rPr>
                <a:t>TPEG Grant</a:t>
              </a:r>
            </a:p>
            <a:p>
              <a:pPr marL="863599" lvl="1" indent="-431800">
                <a:lnSpc>
                  <a:spcPts val="5199"/>
                </a:lnSpc>
                <a:buFont typeface="Arial"/>
                <a:buChar char="•"/>
              </a:pPr>
              <a:r>
                <a:rPr lang="en-US" sz="3999" spc="-51">
                  <a:solidFill>
                    <a:srgbClr val="FFFFFF"/>
                  </a:solidFill>
                  <a:latin typeface="Open Sans SemiCondensed Bold"/>
                </a:rPr>
                <a:t>MSU Gold Grant</a:t>
              </a:r>
            </a:p>
            <a:p>
              <a:pPr marL="863599" lvl="1" indent="-431800">
                <a:lnSpc>
                  <a:spcPts val="5199"/>
                </a:lnSpc>
                <a:buFont typeface="Arial"/>
                <a:buChar char="•"/>
              </a:pPr>
              <a:r>
                <a:rPr lang="en-US" sz="3999" spc="-51">
                  <a:solidFill>
                    <a:srgbClr val="FFFFFF"/>
                  </a:solidFill>
                  <a:latin typeface="Open Sans SemiCondensed Bold"/>
                </a:rPr>
                <a:t>Student Property Deposit Grant</a:t>
              </a: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 – must be at least half-time</a:t>
              </a:r>
            </a:p>
            <a:p>
              <a:pPr marL="863599" lvl="1" indent="-431800">
                <a:lnSpc>
                  <a:spcPts val="5199"/>
                </a:lnSpc>
                <a:buFont typeface="Arial"/>
                <a:buChar char="•"/>
              </a:pPr>
              <a:r>
                <a:rPr lang="en-US" sz="3999" spc="-51">
                  <a:solidFill>
                    <a:srgbClr val="FFFFFF"/>
                  </a:solidFill>
                  <a:latin typeface="Open Sans SemiCondensed Bold"/>
                </a:rPr>
                <a:t>FDR Grant/Scholarship</a:t>
              </a: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 – must be full-time &amp; maintain 3.0 cum gpa</a:t>
              </a:r>
            </a:p>
            <a:p>
              <a:pPr marL="863599" lvl="1" indent="-431800">
                <a:lnSpc>
                  <a:spcPts val="5199"/>
                </a:lnSpc>
                <a:buFont typeface="Arial"/>
                <a:buChar char="•"/>
              </a:pPr>
              <a:r>
                <a:rPr lang="en-US" sz="3999" spc="-51">
                  <a:solidFill>
                    <a:srgbClr val="FFFFFF"/>
                  </a:solidFill>
                  <a:latin typeface="Open Sans SemiCondensed Bold"/>
                </a:rPr>
                <a:t>DAR Grant/Scholarship</a:t>
              </a: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 – must be full-time &amp; maintain 2.75 cum gpa</a:t>
              </a:r>
            </a:p>
            <a:p>
              <a:pPr marL="863599" lvl="1" indent="-431800">
                <a:lnSpc>
                  <a:spcPts val="5199"/>
                </a:lnSpc>
                <a:buFont typeface="Arial"/>
                <a:buChar char="•"/>
              </a:pPr>
              <a:r>
                <a:rPr lang="en-US" sz="3999" spc="-51">
                  <a:solidFill>
                    <a:srgbClr val="FFFFFF"/>
                  </a:solidFill>
                  <a:latin typeface="Open Sans SemiCondensed Bold"/>
                </a:rPr>
                <a:t>Boren Grant/Scholarship</a:t>
              </a: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 – must be at least half-time.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674878" y="1019175"/>
            <a:ext cx="14938244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F29803"/>
                </a:solidFill>
                <a:latin typeface="Open Sans SemiCondensed Bold"/>
              </a:rPr>
              <a:t>Other MSU Texas Grant Programs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9258300"/>
            <a:ext cx="1092579" cy="1028700"/>
          </a:xfrm>
          <a:custGeom>
            <a:avLst/>
            <a:gdLst/>
            <a:ahLst/>
            <a:cxnLst/>
            <a:rect l="l" t="t" r="r" b="b"/>
            <a:pathLst>
              <a:path w="1092579" h="1028700">
                <a:moveTo>
                  <a:pt x="0" y="0"/>
                </a:moveTo>
                <a:lnTo>
                  <a:pt x="1092579" y="0"/>
                </a:lnTo>
                <a:lnTo>
                  <a:pt x="1092579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0725" r="-142267" b="-76585"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1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9314" y="2433511"/>
            <a:ext cx="17329373" cy="6786093"/>
            <a:chOff x="0" y="0"/>
            <a:chExt cx="23105831" cy="9048124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23105831" cy="800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3999" spc="119">
                  <a:solidFill>
                    <a:srgbClr val="F2F0F4"/>
                  </a:solidFill>
                  <a:latin typeface="Open Sans SemiCondensed Ultra-Bold"/>
                </a:rPr>
                <a:t>FREE MONEY! Does not have to be paid back.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276570"/>
              <a:ext cx="23105831" cy="7771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63599" lvl="1" indent="-431800">
                <a:lnSpc>
                  <a:spcPts val="5199"/>
                </a:lnSpc>
                <a:buFont typeface="Arial"/>
                <a:buChar char="•"/>
              </a:pPr>
              <a:r>
                <a:rPr lang="en-US" sz="3999" spc="-51">
                  <a:solidFill>
                    <a:srgbClr val="FFFFFF"/>
                  </a:solidFill>
                  <a:latin typeface="Open Sans SemiCondensed Bold"/>
                </a:rPr>
                <a:t>Types of Scholarships</a:t>
              </a:r>
            </a:p>
            <a:p>
              <a:pPr marL="1727199" lvl="2" indent="-575733">
                <a:lnSpc>
                  <a:spcPts val="5199"/>
                </a:lnSpc>
                <a:buFont typeface="Arial"/>
                <a:buChar char="⚬"/>
              </a:pP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Academic</a:t>
              </a:r>
            </a:p>
            <a:p>
              <a:pPr marL="1727199" lvl="2" indent="-575733">
                <a:lnSpc>
                  <a:spcPts val="5199"/>
                </a:lnSpc>
                <a:buFont typeface="Arial"/>
                <a:buChar char="⚬"/>
              </a:pP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Talent</a:t>
              </a:r>
            </a:p>
            <a:p>
              <a:pPr marL="1727199" lvl="2" indent="-575733">
                <a:lnSpc>
                  <a:spcPts val="5199"/>
                </a:lnSpc>
                <a:buFont typeface="Arial"/>
                <a:buChar char="⚬"/>
              </a:pP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Athletic</a:t>
              </a:r>
            </a:p>
            <a:p>
              <a:pPr marL="1727199" lvl="2" indent="-575733">
                <a:lnSpc>
                  <a:spcPts val="5199"/>
                </a:lnSpc>
                <a:buFont typeface="Arial"/>
                <a:buChar char="⚬"/>
              </a:pP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Community/Organizational groups</a:t>
              </a:r>
            </a:p>
            <a:p>
              <a:pPr marL="863599" lvl="1" indent="-431800">
                <a:lnSpc>
                  <a:spcPts val="5199"/>
                </a:lnSpc>
                <a:buFont typeface="Arial"/>
                <a:buChar char="•"/>
              </a:pPr>
              <a:r>
                <a:rPr lang="en-US" sz="3999" spc="-51">
                  <a:solidFill>
                    <a:srgbClr val="FFFFFF"/>
                  </a:solidFill>
                  <a:latin typeface="Open Sans SemiCondensed Bold"/>
                </a:rPr>
                <a:t>MSU Texas Scholarship Manager</a:t>
              </a:r>
            </a:p>
            <a:p>
              <a:pPr marL="1727199" lvl="2" indent="-575733">
                <a:lnSpc>
                  <a:spcPts val="5199"/>
                </a:lnSpc>
                <a:buFont typeface="Arial"/>
                <a:buChar char="⚬"/>
              </a:pP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All MSU Donor Services &amp; program scholarships located on one platform</a:t>
              </a:r>
            </a:p>
            <a:p>
              <a:pPr marL="1727199" lvl="2" indent="-575733">
                <a:lnSpc>
                  <a:spcPts val="5199"/>
                </a:lnSpc>
                <a:buFont typeface="Arial"/>
                <a:buChar char="⚬"/>
              </a:pP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Apply for multiple scholarships with one application!</a:t>
              </a:r>
            </a:p>
            <a:p>
              <a:pPr marL="1554483" lvl="2" indent="-518161">
                <a:lnSpc>
                  <a:spcPts val="4680"/>
                </a:lnSpc>
                <a:buFont typeface="Arial"/>
                <a:buChar char="⚬"/>
              </a:pPr>
              <a:r>
                <a:rPr lang="en-US" sz="3600" spc="-46">
                  <a:solidFill>
                    <a:srgbClr val="FFFFFF"/>
                  </a:solidFill>
                  <a:latin typeface="Open Sans SemiCondensed"/>
                </a:rPr>
                <a:t>msutexas.scholarships.ngwebsolutions.com/CMXAdmin/Cmx_Content.aspx?cpId=1224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674878" y="1019175"/>
            <a:ext cx="14938244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F29803"/>
                </a:solidFill>
                <a:latin typeface="Open Sans SemiCondensed Bold"/>
              </a:rPr>
              <a:t>Scholarships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9258300"/>
            <a:ext cx="1092579" cy="1028700"/>
          </a:xfrm>
          <a:custGeom>
            <a:avLst/>
            <a:gdLst/>
            <a:ahLst/>
            <a:cxnLst/>
            <a:rect l="l" t="t" r="r" b="b"/>
            <a:pathLst>
              <a:path w="1092579" h="1028700">
                <a:moveTo>
                  <a:pt x="0" y="0"/>
                </a:moveTo>
                <a:lnTo>
                  <a:pt x="1092579" y="0"/>
                </a:lnTo>
                <a:lnTo>
                  <a:pt x="1092579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0725" r="-142267" b="-76585"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1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3570" y="8426651"/>
            <a:ext cx="17670279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Open Sans Condensed"/>
              </a:rPr>
              <a:t>Deadline: admitted by </a:t>
            </a:r>
            <a:r>
              <a:rPr lang="en-US" sz="3499">
                <a:solidFill>
                  <a:srgbClr val="F29803"/>
                </a:solidFill>
                <a:latin typeface="Open Sans Condensed"/>
              </a:rPr>
              <a:t>November 1 for Spring</a:t>
            </a:r>
            <a:r>
              <a:rPr lang="en-US" sz="3499">
                <a:solidFill>
                  <a:srgbClr val="FFFFFF"/>
                </a:solidFill>
                <a:latin typeface="Open Sans Condensed"/>
              </a:rPr>
              <a:t> and </a:t>
            </a:r>
            <a:r>
              <a:rPr lang="en-US" sz="3499">
                <a:solidFill>
                  <a:srgbClr val="F29803"/>
                </a:solidFill>
                <a:latin typeface="Open Sans Condensed"/>
              </a:rPr>
              <a:t>March 1 for Fall</a:t>
            </a:r>
          </a:p>
          <a:p>
            <a:pPr algn="ctr"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Open Sans Condensed"/>
              </a:rPr>
              <a:t>*all merit scholarships are renewable for up to</a:t>
            </a:r>
            <a:r>
              <a:rPr lang="en-US" sz="3499">
                <a:solidFill>
                  <a:srgbClr val="FFC86C"/>
                </a:solidFill>
                <a:latin typeface="Open Sans Condensed"/>
              </a:rPr>
              <a:t> </a:t>
            </a:r>
            <a:r>
              <a:rPr lang="en-US" sz="3499">
                <a:solidFill>
                  <a:srgbClr val="FFFFFF"/>
                </a:solidFill>
                <a:latin typeface="Open Sans Condensed"/>
              </a:rPr>
              <a:t>four years</a:t>
            </a:r>
          </a:p>
        </p:txBody>
      </p:sp>
      <p:sp>
        <p:nvSpPr>
          <p:cNvPr id="3" name="Freeform 3"/>
          <p:cNvSpPr/>
          <p:nvPr/>
        </p:nvSpPr>
        <p:spPr>
          <a:xfrm>
            <a:off x="0" y="9258300"/>
            <a:ext cx="1092579" cy="1028700"/>
          </a:xfrm>
          <a:custGeom>
            <a:avLst/>
            <a:gdLst/>
            <a:ahLst/>
            <a:cxnLst/>
            <a:rect l="l" t="t" r="r" b="b"/>
            <a:pathLst>
              <a:path w="1092579" h="1028700">
                <a:moveTo>
                  <a:pt x="0" y="0"/>
                </a:moveTo>
                <a:lnTo>
                  <a:pt x="1092579" y="0"/>
                </a:lnTo>
                <a:lnTo>
                  <a:pt x="1092579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0725" r="-142267" b="-76585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203846" y="2821892"/>
            <a:ext cx="13849727" cy="3737610"/>
            <a:chOff x="0" y="0"/>
            <a:chExt cx="18466302" cy="4983480"/>
          </a:xfrm>
        </p:grpSpPr>
        <p:sp>
          <p:nvSpPr>
            <p:cNvPr id="5" name="AutoShape 5"/>
            <p:cNvSpPr/>
            <p:nvPr/>
          </p:nvSpPr>
          <p:spPr>
            <a:xfrm>
              <a:off x="7332067" y="2093979"/>
              <a:ext cx="1335704" cy="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ysDash"/>
              <a:headEnd type="none" w="sm" len="sm"/>
              <a:tailEnd type="none" w="sm" len="sm"/>
            </a:ln>
          </p:spPr>
        </p:sp>
        <p:sp>
          <p:nvSpPr>
            <p:cNvPr id="6" name="AutoShape 6"/>
            <p:cNvSpPr/>
            <p:nvPr/>
          </p:nvSpPr>
          <p:spPr>
            <a:xfrm>
              <a:off x="7332067" y="1280881"/>
              <a:ext cx="1335704" cy="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ysDash"/>
              <a:headEnd type="none" w="sm" len="sm"/>
              <a:tailEnd type="none" w="sm" len="sm"/>
            </a:ln>
          </p:spPr>
        </p:sp>
        <p:sp>
          <p:nvSpPr>
            <p:cNvPr id="7" name="AutoShape 7"/>
            <p:cNvSpPr/>
            <p:nvPr/>
          </p:nvSpPr>
          <p:spPr>
            <a:xfrm>
              <a:off x="7332067" y="4592352"/>
              <a:ext cx="1335704" cy="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ysDash"/>
              <a:headEnd type="none" w="sm" len="sm"/>
              <a:tailEnd type="none" w="sm" len="sm"/>
            </a:ln>
          </p:spPr>
        </p:sp>
        <p:sp>
          <p:nvSpPr>
            <p:cNvPr id="8" name="AutoShape 8"/>
            <p:cNvSpPr/>
            <p:nvPr/>
          </p:nvSpPr>
          <p:spPr>
            <a:xfrm>
              <a:off x="7332067" y="3712681"/>
              <a:ext cx="1335704" cy="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ysDash"/>
              <a:headEnd type="none" w="sm" len="sm"/>
              <a:tailEnd type="none" w="sm" len="sm"/>
            </a:ln>
          </p:spPr>
        </p:sp>
        <p:sp>
          <p:nvSpPr>
            <p:cNvPr id="9" name="AutoShape 9"/>
            <p:cNvSpPr/>
            <p:nvPr/>
          </p:nvSpPr>
          <p:spPr>
            <a:xfrm>
              <a:off x="7332067" y="2775620"/>
              <a:ext cx="1335704" cy="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ysDash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>
              <a:off x="11437546" y="2093979"/>
              <a:ext cx="1335704" cy="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ysDash"/>
              <a:headEnd type="none" w="sm" len="sm"/>
              <a:tailEnd type="none" w="sm" len="sm"/>
            </a:ln>
          </p:spPr>
        </p:sp>
        <p:sp>
          <p:nvSpPr>
            <p:cNvPr id="11" name="AutoShape 11"/>
            <p:cNvSpPr/>
            <p:nvPr/>
          </p:nvSpPr>
          <p:spPr>
            <a:xfrm>
              <a:off x="11437546" y="2826420"/>
              <a:ext cx="1335704" cy="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ysDash"/>
              <a:headEnd type="none" w="sm" len="sm"/>
              <a:tailEnd type="none" w="sm" len="sm"/>
            </a:ln>
          </p:spPr>
        </p:sp>
        <p:sp>
          <p:nvSpPr>
            <p:cNvPr id="12" name="AutoShape 12"/>
            <p:cNvSpPr/>
            <p:nvPr/>
          </p:nvSpPr>
          <p:spPr>
            <a:xfrm>
              <a:off x="11437546" y="3712681"/>
              <a:ext cx="1335704" cy="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ysDash"/>
              <a:headEnd type="none" w="sm" len="sm"/>
              <a:tailEnd type="none" w="sm" len="sm"/>
            </a:ln>
          </p:spPr>
        </p:sp>
        <p:sp>
          <p:nvSpPr>
            <p:cNvPr id="13" name="AutoShape 13"/>
            <p:cNvSpPr/>
            <p:nvPr/>
          </p:nvSpPr>
          <p:spPr>
            <a:xfrm>
              <a:off x="11437546" y="4592352"/>
              <a:ext cx="1335704" cy="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ysDash"/>
              <a:headEnd type="none" w="sm" len="sm"/>
              <a:tailEnd type="none" w="sm" len="sm"/>
            </a:ln>
          </p:spPr>
        </p:sp>
        <p:sp>
          <p:nvSpPr>
            <p:cNvPr id="14" name="AutoShape 14"/>
            <p:cNvSpPr/>
            <p:nvPr/>
          </p:nvSpPr>
          <p:spPr>
            <a:xfrm>
              <a:off x="11437546" y="1280881"/>
              <a:ext cx="1335704" cy="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ysDash"/>
              <a:headEnd type="none" w="sm" len="sm"/>
              <a:tailEnd type="none" w="sm" len="sm"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66675"/>
              <a:ext cx="7027267" cy="5050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040"/>
                </a:lnSpc>
              </a:pPr>
              <a:r>
                <a:rPr lang="en-US" sz="3600">
                  <a:solidFill>
                    <a:srgbClr val="FFFFFF"/>
                  </a:solidFill>
                  <a:latin typeface="Open Sans Condensed Bold"/>
                </a:rPr>
                <a:t>FRESHMEN SCHOLARSHIPS</a:t>
              </a:r>
            </a:p>
            <a:p>
              <a:pPr algn="r">
                <a:lnSpc>
                  <a:spcPts val="5040"/>
                </a:lnSpc>
              </a:pPr>
              <a:r>
                <a:rPr lang="en-US" sz="3600">
                  <a:solidFill>
                    <a:srgbClr val="721124"/>
                  </a:solidFill>
                  <a:latin typeface="Open Sans Condensed Bold"/>
                </a:rPr>
                <a:t>$</a:t>
              </a:r>
              <a:r>
                <a:rPr lang="en-US" sz="3600">
                  <a:solidFill>
                    <a:srgbClr val="F29803"/>
                  </a:solidFill>
                  <a:latin typeface="Open Sans Condensed Bold"/>
                </a:rPr>
                <a:t>3,500 </a:t>
              </a:r>
              <a:r>
                <a:rPr lang="en-US" sz="3600">
                  <a:solidFill>
                    <a:srgbClr val="FFFFFF"/>
                  </a:solidFill>
                  <a:latin typeface="Open Sans Condensed Bold"/>
                </a:rPr>
                <a:t>Freshmen Scholar</a:t>
              </a:r>
            </a:p>
            <a:p>
              <a:pPr algn="r">
                <a:lnSpc>
                  <a:spcPts val="5040"/>
                </a:lnSpc>
              </a:pPr>
              <a:r>
                <a:rPr lang="en-US" sz="3600">
                  <a:solidFill>
                    <a:srgbClr val="721124"/>
                  </a:solidFill>
                  <a:latin typeface="Open Sans Condensed Bold"/>
                </a:rPr>
                <a:t>$</a:t>
              </a:r>
              <a:r>
                <a:rPr lang="en-US" sz="3600">
                  <a:solidFill>
                    <a:srgbClr val="F29803"/>
                  </a:solidFill>
                  <a:latin typeface="Open Sans Condensed Bold"/>
                </a:rPr>
                <a:t>2,500</a:t>
              </a:r>
              <a:r>
                <a:rPr lang="en-US" sz="3600">
                  <a:solidFill>
                    <a:srgbClr val="FFFFFF"/>
                  </a:solidFill>
                  <a:latin typeface="Open Sans Condensed Bold"/>
                </a:rPr>
                <a:t> Freshmen Distinction</a:t>
              </a:r>
            </a:p>
            <a:p>
              <a:pPr algn="r">
                <a:lnSpc>
                  <a:spcPts val="5040"/>
                </a:lnSpc>
              </a:pPr>
              <a:r>
                <a:rPr lang="en-US" sz="3600">
                  <a:solidFill>
                    <a:srgbClr val="721124"/>
                  </a:solidFill>
                  <a:latin typeface="Open Sans Condensed Bold"/>
                </a:rPr>
                <a:t>$</a:t>
              </a:r>
              <a:r>
                <a:rPr lang="en-US" sz="3600">
                  <a:solidFill>
                    <a:srgbClr val="F29803"/>
                  </a:solidFill>
                  <a:latin typeface="Open Sans Condensed Bold"/>
                </a:rPr>
                <a:t>2,000 </a:t>
              </a:r>
              <a:r>
                <a:rPr lang="en-US" sz="3600">
                  <a:solidFill>
                    <a:srgbClr val="FFFFFF"/>
                  </a:solidFill>
                  <a:latin typeface="Open Sans Condensed Bold"/>
                </a:rPr>
                <a:t>Freshmen Excellence </a:t>
              </a:r>
            </a:p>
            <a:p>
              <a:pPr algn="r">
                <a:lnSpc>
                  <a:spcPts val="5040"/>
                </a:lnSpc>
              </a:pPr>
              <a:r>
                <a:rPr lang="en-US" sz="3600">
                  <a:solidFill>
                    <a:srgbClr val="721124"/>
                  </a:solidFill>
                  <a:latin typeface="Open Sans Condensed Bold"/>
                </a:rPr>
                <a:t>$</a:t>
              </a:r>
              <a:r>
                <a:rPr lang="en-US" sz="3600">
                  <a:solidFill>
                    <a:srgbClr val="F29803"/>
                  </a:solidFill>
                  <a:latin typeface="Open Sans Condensed Bold"/>
                </a:rPr>
                <a:t>1,500 </a:t>
              </a:r>
              <a:r>
                <a:rPr lang="en-US" sz="3600">
                  <a:solidFill>
                    <a:srgbClr val="FFFFFF"/>
                  </a:solidFill>
                  <a:latin typeface="Open Sans Condensed Bold"/>
                </a:rPr>
                <a:t>Outstanding Freshmen</a:t>
              </a:r>
            </a:p>
            <a:p>
              <a:pPr algn="r">
                <a:lnSpc>
                  <a:spcPts val="5040"/>
                </a:lnSpc>
              </a:pPr>
              <a:r>
                <a:rPr lang="en-US" sz="3600">
                  <a:solidFill>
                    <a:srgbClr val="721124"/>
                  </a:solidFill>
                  <a:latin typeface="Open Sans Condensed Bold"/>
                </a:rPr>
                <a:t>$</a:t>
              </a:r>
              <a:r>
                <a:rPr lang="en-US" sz="3600">
                  <a:solidFill>
                    <a:srgbClr val="F29803"/>
                  </a:solidFill>
                  <a:latin typeface="Open Sans Condensed Bold"/>
                </a:rPr>
                <a:t>750 </a:t>
              </a:r>
              <a:r>
                <a:rPr lang="en-US" sz="3600">
                  <a:solidFill>
                    <a:srgbClr val="FFFFFF"/>
                  </a:solidFill>
                  <a:latin typeface="Open Sans Condensed Bold"/>
                </a:rPr>
                <a:t>Freshmen Achievement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972571" y="-66675"/>
              <a:ext cx="1972072" cy="5050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FFFFFF"/>
                  </a:solidFill>
                  <a:latin typeface="Open Sans Condensed Bold"/>
                </a:rPr>
                <a:t>SAT/ACT</a:t>
              </a:r>
            </a:p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FFFFFF"/>
                  </a:solidFill>
                  <a:latin typeface="Open Sans Condensed Bold"/>
                </a:rPr>
                <a:t>1500/34</a:t>
              </a:r>
            </a:p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FFFFFF"/>
                  </a:solidFill>
                  <a:latin typeface="Open Sans Condensed Bold"/>
                </a:rPr>
                <a:t>1420/31</a:t>
              </a:r>
            </a:p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FFFFFF"/>
                  </a:solidFill>
                  <a:latin typeface="Open Sans Condensed Bold"/>
                </a:rPr>
                <a:t>1240/26</a:t>
              </a:r>
            </a:p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FFFFFF"/>
                  </a:solidFill>
                  <a:latin typeface="Open Sans Condensed Bold"/>
                </a:rPr>
                <a:t>1160/24</a:t>
              </a:r>
            </a:p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FFFFFF"/>
                  </a:solidFill>
                  <a:latin typeface="Open Sans Condensed Bold"/>
                </a:rPr>
                <a:t>1070/21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3078050" y="-66675"/>
              <a:ext cx="5388252" cy="5050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3600">
                  <a:solidFill>
                    <a:srgbClr val="FFFFFF"/>
                  </a:solidFill>
                  <a:latin typeface="Open Sans Condensed Bold"/>
                </a:rPr>
                <a:t>RANK</a:t>
              </a:r>
            </a:p>
            <a:p>
              <a:pPr>
                <a:lnSpc>
                  <a:spcPts val="5040"/>
                </a:lnSpc>
              </a:pPr>
              <a:r>
                <a:rPr lang="en-US" sz="3600">
                  <a:solidFill>
                    <a:srgbClr val="FFFFFF"/>
                  </a:solidFill>
                  <a:latin typeface="Open Sans Condensed Bold"/>
                </a:rPr>
                <a:t>AND Top 5% &amp; 4.0 GPA</a:t>
              </a:r>
            </a:p>
            <a:p>
              <a:pPr>
                <a:lnSpc>
                  <a:spcPts val="5040"/>
                </a:lnSpc>
              </a:pPr>
              <a:r>
                <a:rPr lang="en-US" sz="3600">
                  <a:solidFill>
                    <a:srgbClr val="FFFFFF"/>
                  </a:solidFill>
                  <a:latin typeface="Open Sans Condensed Bold"/>
                </a:rPr>
                <a:t>OR Top 6-10%</a:t>
              </a:r>
            </a:p>
            <a:p>
              <a:pPr>
                <a:lnSpc>
                  <a:spcPts val="5040"/>
                </a:lnSpc>
              </a:pPr>
              <a:r>
                <a:rPr lang="en-US" sz="3600">
                  <a:solidFill>
                    <a:srgbClr val="FFFFFF"/>
                  </a:solidFill>
                  <a:latin typeface="Open Sans Condensed Bold"/>
                </a:rPr>
                <a:t>OR Top 11-15%</a:t>
              </a:r>
            </a:p>
            <a:p>
              <a:pPr>
                <a:lnSpc>
                  <a:spcPts val="5040"/>
                </a:lnSpc>
              </a:pPr>
              <a:r>
                <a:rPr lang="en-US" sz="3600">
                  <a:solidFill>
                    <a:srgbClr val="FFFFFF"/>
                  </a:solidFill>
                  <a:latin typeface="Open Sans Condensed Bold"/>
                </a:rPr>
                <a:t>OR Top 16-25%</a:t>
              </a:r>
            </a:p>
            <a:p>
              <a:pPr>
                <a:lnSpc>
                  <a:spcPts val="5040"/>
                </a:lnSpc>
              </a:pPr>
              <a:r>
                <a:rPr lang="en-US" sz="3600">
                  <a:solidFill>
                    <a:srgbClr val="FFFFFF"/>
                  </a:solidFill>
                  <a:latin typeface="Open Sans Condensed Bold"/>
                </a:rPr>
                <a:t>OR Top 26-35%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621039" y="1133475"/>
            <a:ext cx="1504592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75"/>
              </a:lnSpc>
            </a:pPr>
            <a:r>
              <a:rPr lang="en-US" sz="7500" dirty="0">
                <a:solidFill>
                  <a:srgbClr val="FFFFFF"/>
                </a:solidFill>
                <a:latin typeface="Open Sans Condensed Bold"/>
              </a:rPr>
              <a:t>General Merit Based Scholarships</a:t>
            </a:r>
            <a:endParaRPr lang="en-US" sz="7500" dirty="0">
              <a:solidFill>
                <a:srgbClr val="F29803"/>
              </a:solidFill>
              <a:latin typeface="Open Sans Condensed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28700" y="7044053"/>
            <a:ext cx="162306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Open Sans Condensed"/>
              </a:rPr>
              <a:t>Students admitted by the scholarship deadline are automatically considered for our general merit scholarships with no additional application required!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1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9314" y="1916912"/>
            <a:ext cx="17329373" cy="6993103"/>
            <a:chOff x="0" y="0"/>
            <a:chExt cx="23105831" cy="9324137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23105831" cy="800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3999" spc="119">
                  <a:solidFill>
                    <a:srgbClr val="F2F0F4"/>
                  </a:solidFill>
                  <a:latin typeface="Open Sans SemiCondensed Ultra-Bold"/>
                </a:rPr>
                <a:t>Must be repaid!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276570"/>
              <a:ext cx="23105831" cy="8047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63599" lvl="1" indent="-431800">
                <a:lnSpc>
                  <a:spcPts val="5199"/>
                </a:lnSpc>
                <a:buFont typeface="Arial"/>
                <a:buChar char="•"/>
              </a:pPr>
              <a:r>
                <a:rPr lang="en-US" sz="3999" spc="-51">
                  <a:solidFill>
                    <a:srgbClr val="FFFFFF"/>
                  </a:solidFill>
                  <a:latin typeface="Open Sans SemiCondensed Bold"/>
                </a:rPr>
                <a:t>Subsidized </a:t>
              </a: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= Need based</a:t>
              </a:r>
            </a:p>
            <a:p>
              <a:pPr marL="1511301" lvl="2" indent="-503767">
                <a:lnSpc>
                  <a:spcPts val="4550"/>
                </a:lnSpc>
                <a:buFont typeface="Arial"/>
                <a:buChar char="⚬"/>
              </a:pPr>
              <a:r>
                <a:rPr lang="en-US" sz="3500" spc="-45">
                  <a:solidFill>
                    <a:srgbClr val="FFFFFF"/>
                  </a:solidFill>
                  <a:latin typeface="Open Sans SemiCondensed"/>
                </a:rPr>
                <a:t>Current Interest: Fixed – 5.50% for loans disbursed after July 1, 2023 </a:t>
              </a:r>
            </a:p>
            <a:p>
              <a:pPr marL="1511301" lvl="2" indent="-503767">
                <a:lnSpc>
                  <a:spcPts val="4550"/>
                </a:lnSpc>
                <a:buFont typeface="Arial"/>
                <a:buChar char="⚬"/>
              </a:pPr>
              <a:r>
                <a:rPr lang="en-US" sz="3500" spc="-45">
                  <a:solidFill>
                    <a:srgbClr val="FFFFFF"/>
                  </a:solidFill>
                  <a:latin typeface="Open Sans SemiCondensed"/>
                </a:rPr>
                <a:t>Government pays interest while student enrolled at least half time</a:t>
              </a:r>
            </a:p>
            <a:p>
              <a:pPr marL="1511301" lvl="2" indent="-503767">
                <a:lnSpc>
                  <a:spcPts val="4550"/>
                </a:lnSpc>
                <a:buFont typeface="Arial"/>
                <a:buChar char="⚬"/>
              </a:pPr>
              <a:r>
                <a:rPr lang="en-US" sz="3500" spc="-45">
                  <a:solidFill>
                    <a:srgbClr val="FFFFFF"/>
                  </a:solidFill>
                  <a:latin typeface="Open Sans SemiCondensed"/>
                </a:rPr>
                <a:t>(changes each July 1)</a:t>
              </a:r>
            </a:p>
            <a:p>
              <a:pPr marL="863599" lvl="1" indent="-431800">
                <a:lnSpc>
                  <a:spcPts val="5199"/>
                </a:lnSpc>
                <a:buFont typeface="Arial"/>
                <a:buChar char="•"/>
              </a:pPr>
              <a:r>
                <a:rPr lang="en-US" sz="3999" spc="-51">
                  <a:solidFill>
                    <a:srgbClr val="FFFFFF"/>
                  </a:solidFill>
                  <a:latin typeface="Open Sans SemiCondensed Bold"/>
                </a:rPr>
                <a:t>Unsubsidized</a:t>
              </a: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 = Not need-based</a:t>
              </a:r>
            </a:p>
            <a:p>
              <a:pPr marL="1511301" lvl="2" indent="-503767">
                <a:lnSpc>
                  <a:spcPts val="4550"/>
                </a:lnSpc>
                <a:buFont typeface="Arial"/>
                <a:buChar char="⚬"/>
              </a:pPr>
              <a:r>
                <a:rPr lang="en-US" sz="3500" spc="-45">
                  <a:solidFill>
                    <a:srgbClr val="FFFFFF"/>
                  </a:solidFill>
                  <a:latin typeface="Open Sans SemiCondensed"/>
                </a:rPr>
                <a:t>Current Interest: Fixed – 5.50% for loans disbursed after July 1, 2023 </a:t>
              </a:r>
            </a:p>
            <a:p>
              <a:pPr marL="1511301" lvl="2" indent="-503767">
                <a:lnSpc>
                  <a:spcPts val="4550"/>
                </a:lnSpc>
                <a:buFont typeface="Arial"/>
                <a:buChar char="⚬"/>
              </a:pPr>
              <a:r>
                <a:rPr lang="en-US" sz="3500" spc="-45">
                  <a:solidFill>
                    <a:srgbClr val="FFFFFF"/>
                  </a:solidFill>
                  <a:latin typeface="Open Sans SemiCondensed"/>
                </a:rPr>
                <a:t>Student responsible for all interest that accrues</a:t>
              </a:r>
            </a:p>
            <a:p>
              <a:pPr marL="1511301" lvl="2" indent="-503767">
                <a:lnSpc>
                  <a:spcPts val="4550"/>
                </a:lnSpc>
                <a:buFont typeface="Arial"/>
                <a:buChar char="⚬"/>
              </a:pPr>
              <a:r>
                <a:rPr lang="en-US" sz="3500" spc="-45">
                  <a:solidFill>
                    <a:srgbClr val="FFFFFF"/>
                  </a:solidFill>
                  <a:latin typeface="Open Sans SemiCondensed"/>
                </a:rPr>
                <a:t>(changes each July 1)</a:t>
              </a:r>
            </a:p>
            <a:p>
              <a:pPr marL="863599" lvl="1" indent="-431800">
                <a:lnSpc>
                  <a:spcPts val="5199"/>
                </a:lnSpc>
                <a:buFont typeface="Arial"/>
                <a:buChar char="•"/>
              </a:pP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Repayment begins 6 months after graduation or dropping below half-time enrollment. The “lender” is the Department of Education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674878" y="764387"/>
            <a:ext cx="14938244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F29803"/>
                </a:solidFill>
                <a:latin typeface="Open Sans SemiCondensed Bold"/>
              </a:rPr>
              <a:t>Student Loans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9258300"/>
            <a:ext cx="1092579" cy="1028700"/>
          </a:xfrm>
          <a:custGeom>
            <a:avLst/>
            <a:gdLst/>
            <a:ahLst/>
            <a:cxnLst/>
            <a:rect l="l" t="t" r="r" b="b"/>
            <a:pathLst>
              <a:path w="1092579" h="1028700">
                <a:moveTo>
                  <a:pt x="0" y="0"/>
                </a:moveTo>
                <a:lnTo>
                  <a:pt x="1092579" y="0"/>
                </a:lnTo>
                <a:lnTo>
                  <a:pt x="1092579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0725" r="-142267" b="-76585"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1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9314" y="2169449"/>
            <a:ext cx="17329373" cy="4878553"/>
            <a:chOff x="0" y="0"/>
            <a:chExt cx="23105831" cy="6504737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23105831" cy="800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3999" spc="119">
                  <a:solidFill>
                    <a:srgbClr val="F2F0F4"/>
                  </a:solidFill>
                  <a:latin typeface="Open Sans SemiCondensed Ultra-Bold"/>
                </a:rPr>
                <a:t>Must be repaid!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276570"/>
              <a:ext cx="23105831" cy="52281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63599" lvl="1" indent="-431800">
                <a:lnSpc>
                  <a:spcPts val="5199"/>
                </a:lnSpc>
                <a:buFont typeface="Arial"/>
                <a:buChar char="•"/>
              </a:pPr>
              <a:r>
                <a:rPr lang="en-US" sz="3999" spc="-51">
                  <a:solidFill>
                    <a:srgbClr val="FFFFFF"/>
                  </a:solidFill>
                  <a:latin typeface="Open Sans SemiCondensed Bold"/>
                </a:rPr>
                <a:t>Federal Direct Parent (PLUS) Loans</a:t>
              </a:r>
            </a:p>
            <a:p>
              <a:pPr marL="1727199" lvl="2" indent="-575733">
                <a:lnSpc>
                  <a:spcPts val="5199"/>
                </a:lnSpc>
                <a:buFont typeface="Arial"/>
                <a:buChar char="⚬"/>
              </a:pP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Loan in Parent’s Name/SSN</a:t>
              </a:r>
            </a:p>
            <a:p>
              <a:pPr marL="1727199" lvl="2" indent="-575733">
                <a:lnSpc>
                  <a:spcPts val="5199"/>
                </a:lnSpc>
                <a:buFont typeface="Arial"/>
                <a:buChar char="⚬"/>
              </a:pP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Max eligibility can cover up to Cost of Attendance</a:t>
              </a:r>
            </a:p>
            <a:p>
              <a:pPr marL="1727199" lvl="2" indent="-575733">
                <a:lnSpc>
                  <a:spcPts val="5199"/>
                </a:lnSpc>
                <a:buFont typeface="Arial"/>
                <a:buChar char="⚬"/>
              </a:pP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Based on parent’s credit-worthiness</a:t>
              </a:r>
            </a:p>
            <a:p>
              <a:pPr marL="1727199" lvl="2" indent="-575733">
                <a:lnSpc>
                  <a:spcPts val="5199"/>
                </a:lnSpc>
                <a:buFont typeface="Arial"/>
                <a:buChar char="⚬"/>
              </a:pP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Current Fixed Interest Rate = 8.05%</a:t>
              </a:r>
            </a:p>
            <a:p>
              <a:pPr marL="1727199" lvl="2" indent="-575733">
                <a:lnSpc>
                  <a:spcPts val="5199"/>
                </a:lnSpc>
                <a:buFont typeface="Arial"/>
                <a:buChar char="⚬"/>
              </a:pP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Payments begin 60 days after 2nd disbursement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674878" y="859933"/>
            <a:ext cx="14938244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F29803"/>
                </a:solidFill>
                <a:latin typeface="Open Sans SemiCondensed Bold"/>
              </a:rPr>
              <a:t>Student Loans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9258300"/>
            <a:ext cx="1092579" cy="1028700"/>
          </a:xfrm>
          <a:custGeom>
            <a:avLst/>
            <a:gdLst/>
            <a:ahLst/>
            <a:cxnLst/>
            <a:rect l="l" t="t" r="r" b="b"/>
            <a:pathLst>
              <a:path w="1092579" h="1028700">
                <a:moveTo>
                  <a:pt x="0" y="0"/>
                </a:moveTo>
                <a:lnTo>
                  <a:pt x="1092579" y="0"/>
                </a:lnTo>
                <a:lnTo>
                  <a:pt x="1092579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0725" r="-142267" b="-76585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1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92968" y="3582243"/>
            <a:ext cx="14102065" cy="4586453"/>
            <a:chOff x="0" y="0"/>
            <a:chExt cx="18802753" cy="6115270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18802753" cy="1600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3999" spc="119">
                  <a:solidFill>
                    <a:srgbClr val="F2F0F4"/>
                  </a:solidFill>
                  <a:latin typeface="Open Sans SemiCondensed Ultra-Bold"/>
                </a:rPr>
                <a:t>Money from a source, other than the family, to assist with the cost of attending college, which includes: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114770"/>
              <a:ext cx="18802753" cy="4000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63599" lvl="1" indent="-431800" algn="just">
                <a:lnSpc>
                  <a:spcPts val="4799"/>
                </a:lnSpc>
                <a:buFont typeface="Arial"/>
                <a:buChar char="•"/>
              </a:pPr>
              <a:r>
                <a:rPr lang="en-US" sz="3999" spc="199">
                  <a:solidFill>
                    <a:srgbClr val="F2F0F4"/>
                  </a:solidFill>
                  <a:latin typeface="Open Sans SemiCondensed"/>
                </a:rPr>
                <a:t>Scholarships</a:t>
              </a:r>
            </a:p>
            <a:p>
              <a:pPr marL="863599" lvl="1" indent="-431800" algn="just">
                <a:lnSpc>
                  <a:spcPts val="4799"/>
                </a:lnSpc>
                <a:buFont typeface="Arial"/>
                <a:buChar char="•"/>
              </a:pPr>
              <a:r>
                <a:rPr lang="en-US" sz="3999" spc="199">
                  <a:solidFill>
                    <a:srgbClr val="F2F0F4"/>
                  </a:solidFill>
                  <a:latin typeface="Open Sans SemiCondensed"/>
                </a:rPr>
                <a:t>Grants</a:t>
              </a:r>
            </a:p>
            <a:p>
              <a:pPr marL="863599" lvl="1" indent="-431800" algn="just">
                <a:lnSpc>
                  <a:spcPts val="4799"/>
                </a:lnSpc>
                <a:buFont typeface="Arial"/>
                <a:buChar char="•"/>
              </a:pPr>
              <a:r>
                <a:rPr lang="en-US" sz="3999" spc="199">
                  <a:solidFill>
                    <a:srgbClr val="F2F0F4"/>
                  </a:solidFill>
                  <a:latin typeface="Open Sans SemiCondensed"/>
                </a:rPr>
                <a:t>Loans</a:t>
              </a:r>
            </a:p>
            <a:p>
              <a:pPr marL="863599" lvl="1" indent="-431800" algn="just">
                <a:lnSpc>
                  <a:spcPts val="4799"/>
                </a:lnSpc>
                <a:buFont typeface="Arial"/>
                <a:buChar char="•"/>
              </a:pPr>
              <a:r>
                <a:rPr lang="en-US" sz="3999" spc="199">
                  <a:solidFill>
                    <a:srgbClr val="F2F0F4"/>
                  </a:solidFill>
                  <a:latin typeface="Open Sans SemiCondensed"/>
                </a:rPr>
                <a:t>Employment</a:t>
              </a:r>
            </a:p>
            <a:p>
              <a:pPr marL="863599" lvl="1" indent="-431800" algn="just">
                <a:lnSpc>
                  <a:spcPts val="4799"/>
                </a:lnSpc>
                <a:buFont typeface="Arial"/>
                <a:buChar char="•"/>
              </a:pPr>
              <a:r>
                <a:rPr lang="en-US" sz="3999" spc="199">
                  <a:solidFill>
                    <a:srgbClr val="F2F0F4"/>
                  </a:solidFill>
                  <a:latin typeface="Open Sans SemiCondensed"/>
                </a:rPr>
                <a:t>Tuition Exemptions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450431" y="1519743"/>
            <a:ext cx="11387137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F29803"/>
                </a:solidFill>
                <a:latin typeface="Open Sans SemiCondensed Bold"/>
              </a:rPr>
              <a:t>What is Financial Aid?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9258300"/>
            <a:ext cx="1092579" cy="1028700"/>
          </a:xfrm>
          <a:custGeom>
            <a:avLst/>
            <a:gdLst/>
            <a:ahLst/>
            <a:cxnLst/>
            <a:rect l="l" t="t" r="r" b="b"/>
            <a:pathLst>
              <a:path w="1092579" h="1028700">
                <a:moveTo>
                  <a:pt x="0" y="0"/>
                </a:moveTo>
                <a:lnTo>
                  <a:pt x="1092579" y="0"/>
                </a:lnTo>
                <a:lnTo>
                  <a:pt x="1092579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0725" r="-142267" b="-76585"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1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9314" y="2201297"/>
            <a:ext cx="17329373" cy="4878553"/>
            <a:chOff x="0" y="0"/>
            <a:chExt cx="23105831" cy="6504737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23105831" cy="800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3999" spc="119">
                  <a:solidFill>
                    <a:srgbClr val="F2F0F4"/>
                  </a:solidFill>
                  <a:latin typeface="Open Sans SemiCondensed Ultra-Bold"/>
                </a:rPr>
                <a:t>Must be repaid!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276570"/>
              <a:ext cx="23105831" cy="52281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63599" lvl="1" indent="-431800">
                <a:lnSpc>
                  <a:spcPts val="5199"/>
                </a:lnSpc>
                <a:buFont typeface="Arial"/>
                <a:buChar char="•"/>
              </a:pPr>
              <a:r>
                <a:rPr lang="en-US" sz="3999" spc="-51">
                  <a:solidFill>
                    <a:srgbClr val="FFFFFF"/>
                  </a:solidFill>
                  <a:latin typeface="Open Sans SemiCondensed Bold"/>
                </a:rPr>
                <a:t>Alternative/Private Loan</a:t>
              </a:r>
            </a:p>
            <a:p>
              <a:pPr marL="1727199" lvl="2" indent="-575733">
                <a:lnSpc>
                  <a:spcPts val="5199"/>
                </a:lnSpc>
                <a:buFont typeface="Arial"/>
                <a:buChar char="⚬"/>
              </a:pP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Private consumer loans</a:t>
              </a:r>
            </a:p>
            <a:p>
              <a:pPr marL="1727199" lvl="2" indent="-575733">
                <a:lnSpc>
                  <a:spcPts val="5199"/>
                </a:lnSpc>
                <a:buFont typeface="Arial"/>
                <a:buChar char="⚬"/>
              </a:pP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Provided without consideration of financial need</a:t>
              </a:r>
            </a:p>
            <a:p>
              <a:pPr marL="1727199" lvl="2" indent="-575733">
                <a:lnSpc>
                  <a:spcPts val="5199"/>
                </a:lnSpc>
                <a:buFont typeface="Arial"/>
                <a:buChar char="⚬"/>
              </a:pP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Usually a LAST OPTION after other more economical sources are exhausted</a:t>
              </a:r>
            </a:p>
            <a:p>
              <a:pPr marL="1727199" lvl="2" indent="-575733">
                <a:lnSpc>
                  <a:spcPts val="5199"/>
                </a:lnSpc>
                <a:buFont typeface="Arial"/>
                <a:buChar char="⚬"/>
              </a:pP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Credit checks are required</a:t>
              </a:r>
            </a:p>
            <a:p>
              <a:pPr marL="1727199" lvl="2" indent="-575733">
                <a:lnSpc>
                  <a:spcPts val="5199"/>
                </a:lnSpc>
                <a:buFont typeface="Arial"/>
                <a:buChar char="⚬"/>
              </a:pP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Variable interest rate – usually VERY HIGH!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674878" y="828084"/>
            <a:ext cx="14938244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F29803"/>
                </a:solidFill>
                <a:latin typeface="Open Sans SemiCondensed Bold"/>
              </a:rPr>
              <a:t>Student Loans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9258300"/>
            <a:ext cx="1092579" cy="1028700"/>
          </a:xfrm>
          <a:custGeom>
            <a:avLst/>
            <a:gdLst/>
            <a:ahLst/>
            <a:cxnLst/>
            <a:rect l="l" t="t" r="r" b="b"/>
            <a:pathLst>
              <a:path w="1092579" h="1028700">
                <a:moveTo>
                  <a:pt x="0" y="0"/>
                </a:moveTo>
                <a:lnTo>
                  <a:pt x="1092579" y="0"/>
                </a:lnTo>
                <a:lnTo>
                  <a:pt x="1092579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0725" r="-142267" b="-76585"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1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3533" y="2471395"/>
            <a:ext cx="16580933" cy="5878678"/>
            <a:chOff x="0" y="0"/>
            <a:chExt cx="22107911" cy="7838237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22107911" cy="2133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500" spc="105">
                  <a:solidFill>
                    <a:srgbClr val="F2F0F4"/>
                  </a:solidFill>
                  <a:latin typeface="Open Sans SemiCondensed Ultra-Bold"/>
                </a:rPr>
                <a:t>•An exemption allows an individual to enroll in a Texas public institution while paying a reduced amount of tuition and fees – example Valedictorian tuition exemption, Foster Care exemption, etc.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610070"/>
              <a:ext cx="22107911" cy="52281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63599" lvl="1" indent="-431800">
                <a:lnSpc>
                  <a:spcPts val="5199"/>
                </a:lnSpc>
                <a:buFont typeface="Arial"/>
                <a:buChar char="•"/>
              </a:pP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The State of Texas has authorized more than 30 exemption programs</a:t>
              </a:r>
            </a:p>
            <a:p>
              <a:pPr marL="1727199" lvl="2" indent="-575733">
                <a:lnSpc>
                  <a:spcPts val="5199"/>
                </a:lnSpc>
                <a:buFont typeface="Arial"/>
                <a:buChar char="⚬"/>
              </a:pP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NOTE: Some schools do not participate in all exemption programs; please contact your school to confirm participation. </a:t>
              </a:r>
            </a:p>
            <a:p>
              <a:pPr marL="863599" lvl="1" indent="-431800">
                <a:lnSpc>
                  <a:spcPts val="5199"/>
                </a:lnSpc>
                <a:buFont typeface="Arial"/>
                <a:buChar char="•"/>
              </a:pP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Exemptions have different eligibility requirements </a:t>
              </a:r>
            </a:p>
            <a:p>
              <a:pPr marL="863599" lvl="1" indent="-431800">
                <a:lnSpc>
                  <a:spcPts val="5199"/>
                </a:lnSpc>
                <a:buFont typeface="Arial"/>
                <a:buChar char="•"/>
              </a:pP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•For a complete listing and eligibility requirements, see http://www.collegeforalltexans.com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674878" y="1019175"/>
            <a:ext cx="14938244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F29803"/>
                </a:solidFill>
                <a:latin typeface="Open Sans SemiCondensed Ultra-Bold"/>
              </a:rPr>
              <a:t>Tuition Exepmtion/Waivers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9258300"/>
            <a:ext cx="1092579" cy="1028700"/>
          </a:xfrm>
          <a:custGeom>
            <a:avLst/>
            <a:gdLst/>
            <a:ahLst/>
            <a:cxnLst/>
            <a:rect l="l" t="t" r="r" b="b"/>
            <a:pathLst>
              <a:path w="1092579" h="1028700">
                <a:moveTo>
                  <a:pt x="0" y="0"/>
                </a:moveTo>
                <a:lnTo>
                  <a:pt x="1092579" y="0"/>
                </a:lnTo>
                <a:lnTo>
                  <a:pt x="1092579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0725" r="-142267" b="-76585"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1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3533" y="2671420"/>
            <a:ext cx="16580933" cy="4164178"/>
            <a:chOff x="0" y="0"/>
            <a:chExt cx="22107911" cy="5552237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22107911" cy="1600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3999" spc="119">
                  <a:solidFill>
                    <a:srgbClr val="F2F0F4"/>
                  </a:solidFill>
                  <a:latin typeface="Open Sans SemiCondensed Ultra-Bold"/>
                </a:rPr>
                <a:t>Biggest is not always best –compare your overall cost of attendance for each school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076670"/>
              <a:ext cx="22107911" cy="3475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63599" lvl="1" indent="-431800">
                <a:lnSpc>
                  <a:spcPts val="5199"/>
                </a:lnSpc>
                <a:buFont typeface="Arial"/>
                <a:buChar char="•"/>
              </a:pP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Renewable vs non-renewable scholarship</a:t>
              </a:r>
            </a:p>
            <a:p>
              <a:pPr marL="863599" lvl="1" indent="-431800">
                <a:lnSpc>
                  <a:spcPts val="5199"/>
                </a:lnSpc>
                <a:buFont typeface="Arial"/>
                <a:buChar char="•"/>
              </a:pP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Loans vs grants</a:t>
              </a:r>
            </a:p>
            <a:p>
              <a:pPr marL="863599" lvl="1" indent="-431800">
                <a:lnSpc>
                  <a:spcPts val="5199"/>
                </a:lnSpc>
                <a:buFont typeface="Arial"/>
                <a:buChar char="•"/>
              </a:pP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Terms and conditions of loan(s)</a:t>
              </a:r>
            </a:p>
            <a:p>
              <a:pPr marL="863599" lvl="1" indent="-431800">
                <a:lnSpc>
                  <a:spcPts val="5199"/>
                </a:lnSpc>
                <a:buFont typeface="Arial"/>
                <a:buChar char="•"/>
              </a:pP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Balance work with academic responsibilities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674878" y="1019175"/>
            <a:ext cx="14938244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F29803"/>
                </a:solidFill>
                <a:latin typeface="Open Sans SemiCondensed Ultra-Bold"/>
              </a:rPr>
              <a:t>Aid Packages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9258300"/>
            <a:ext cx="1092579" cy="1028700"/>
          </a:xfrm>
          <a:custGeom>
            <a:avLst/>
            <a:gdLst/>
            <a:ahLst/>
            <a:cxnLst/>
            <a:rect l="l" t="t" r="r" b="b"/>
            <a:pathLst>
              <a:path w="1092579" h="1028700">
                <a:moveTo>
                  <a:pt x="0" y="0"/>
                </a:moveTo>
                <a:lnTo>
                  <a:pt x="1092579" y="0"/>
                </a:lnTo>
                <a:lnTo>
                  <a:pt x="1092579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0725" r="-142267" b="-76585"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1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3533" y="2002602"/>
            <a:ext cx="16580933" cy="7450303"/>
            <a:chOff x="0" y="0"/>
            <a:chExt cx="22107911" cy="9933737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22107911" cy="1600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3999" spc="119">
                  <a:solidFill>
                    <a:srgbClr val="F2F0F4"/>
                  </a:solidFill>
                  <a:latin typeface="Open Sans SemiCondensed Ultra-Bold"/>
                </a:rPr>
                <a:t>MSU Texas Financial Aid Office</a:t>
              </a:r>
            </a:p>
            <a:p>
              <a:pPr algn="ctr">
                <a:lnSpc>
                  <a:spcPts val="4799"/>
                </a:lnSpc>
              </a:pPr>
              <a:r>
                <a:rPr lang="en-US" sz="3999" spc="119">
                  <a:solidFill>
                    <a:srgbClr val="F2F0F4"/>
                  </a:solidFill>
                  <a:latin typeface="Open Sans SemiCondensed Ultra-Bold"/>
                </a:rPr>
                <a:t>(940) 397-4214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076670"/>
              <a:ext cx="22107911" cy="7857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63599" lvl="1" indent="-431800">
                <a:lnSpc>
                  <a:spcPts val="5199"/>
                </a:lnSpc>
                <a:buFont typeface="Arial"/>
                <a:buChar char="•"/>
              </a:pPr>
              <a:r>
                <a:rPr lang="en-US" sz="3999" u="sng" spc="-51">
                  <a:solidFill>
                    <a:srgbClr val="FFFFFF"/>
                  </a:solidFill>
                  <a:latin typeface="Open Sans SemiCondensed Bold Italics"/>
                  <a:hlinkClick r:id="rId2" tooltip="https://msutexas.edu/"/>
                </a:rPr>
                <a:t>https://msutexas.edu</a:t>
              </a:r>
              <a:r>
                <a:rPr lang="en-US" sz="3999" spc="-51">
                  <a:solidFill>
                    <a:srgbClr val="FFFFFF"/>
                  </a:solidFill>
                  <a:latin typeface="Open Sans SemiCondensed Bold Italics"/>
                </a:rPr>
                <a:t> – MSU Texas</a:t>
              </a:r>
            </a:p>
            <a:p>
              <a:pPr>
                <a:lnSpc>
                  <a:spcPts val="5199"/>
                </a:lnSpc>
              </a:pPr>
              <a:endParaRPr lang="en-US" sz="3999" spc="-51">
                <a:solidFill>
                  <a:srgbClr val="FFFFFF"/>
                </a:solidFill>
                <a:latin typeface="Open Sans SemiCondensed Bold Italics"/>
              </a:endParaRPr>
            </a:p>
            <a:p>
              <a:pPr marL="863599" lvl="1" indent="-431800">
                <a:lnSpc>
                  <a:spcPts val="5199"/>
                </a:lnSpc>
                <a:buFont typeface="Arial"/>
                <a:buChar char="•"/>
              </a:pPr>
              <a:r>
                <a:rPr lang="en-US" sz="3999" u="sng" spc="-51">
                  <a:solidFill>
                    <a:srgbClr val="FFFFFF"/>
                  </a:solidFill>
                  <a:latin typeface="Open Sans SemiCondensed Bold Italics"/>
                  <a:hlinkClick r:id="rId3" tooltip="https://msutexas.edu/finaid"/>
                </a:rPr>
                <a:t>https://msutexas.edu/finaid</a:t>
              </a:r>
              <a:r>
                <a:rPr lang="en-US" sz="3999" spc="-51">
                  <a:solidFill>
                    <a:srgbClr val="FFFFFF"/>
                  </a:solidFill>
                  <a:latin typeface="Open Sans SemiCondensed Bold Italics"/>
                </a:rPr>
                <a:t> – MSU Texas Financial Aid</a:t>
              </a:r>
            </a:p>
            <a:p>
              <a:pPr>
                <a:lnSpc>
                  <a:spcPts val="5199"/>
                </a:lnSpc>
              </a:pPr>
              <a:r>
                <a:rPr lang="en-US" sz="3999" spc="-51">
                  <a:solidFill>
                    <a:srgbClr val="FFFFFF"/>
                  </a:solidFill>
                  <a:latin typeface="Open Sans SemiCondensed Bold Italics"/>
                </a:rPr>
                <a:t> </a:t>
              </a:r>
            </a:p>
            <a:p>
              <a:pPr marL="863599" lvl="1" indent="-431800">
                <a:lnSpc>
                  <a:spcPts val="5199"/>
                </a:lnSpc>
                <a:buFont typeface="Arial"/>
                <a:buChar char="•"/>
              </a:pPr>
              <a:r>
                <a:rPr lang="en-US" sz="3999" u="sng" spc="-51">
                  <a:solidFill>
                    <a:srgbClr val="FFFFFF"/>
                  </a:solidFill>
                  <a:latin typeface="Open Sans SemiCondensed Bold Italics"/>
                  <a:hlinkClick r:id="rId4" tooltip="http://www.collegeforalltexans.com/"/>
                </a:rPr>
                <a:t>http://www.collegeforalltexans.com</a:t>
              </a:r>
              <a:r>
                <a:rPr lang="en-US" sz="3999" spc="-51">
                  <a:solidFill>
                    <a:srgbClr val="FFFFFF"/>
                  </a:solidFill>
                  <a:latin typeface="Open Sans SemiCondensed Bold Italics"/>
                </a:rPr>
                <a:t> – state-specific information about higher education, financial aid</a:t>
              </a:r>
            </a:p>
            <a:p>
              <a:pPr>
                <a:lnSpc>
                  <a:spcPts val="5199"/>
                </a:lnSpc>
              </a:pPr>
              <a:endParaRPr lang="en-US" sz="3999" spc="-51">
                <a:solidFill>
                  <a:srgbClr val="FFFFFF"/>
                </a:solidFill>
                <a:latin typeface="Open Sans SemiCondensed Bold Italics"/>
              </a:endParaRPr>
            </a:p>
            <a:p>
              <a:pPr marL="863599" lvl="1" indent="-431800">
                <a:lnSpc>
                  <a:spcPts val="5199"/>
                </a:lnSpc>
                <a:buFont typeface="Arial"/>
                <a:buChar char="•"/>
              </a:pPr>
              <a:r>
                <a:rPr lang="en-US" sz="3999" u="sng" spc="-51">
                  <a:solidFill>
                    <a:srgbClr val="FFFFFF"/>
                  </a:solidFill>
                  <a:latin typeface="Open Sans SemiCondensed Bold Italics"/>
                  <a:hlinkClick r:id="rId5" tooltip="https://studentaid.gov/"/>
                </a:rPr>
                <a:t>https://studentaid.gov</a:t>
              </a:r>
              <a:r>
                <a:rPr lang="en-US" sz="3999" spc="-51">
                  <a:solidFill>
                    <a:srgbClr val="FFFFFF"/>
                  </a:solidFill>
                  <a:latin typeface="Open Sans SemiCondensed Bold Italics"/>
                </a:rPr>
                <a:t> - federal site regarding student financial aid</a:t>
              </a:r>
            </a:p>
            <a:p>
              <a:pPr>
                <a:lnSpc>
                  <a:spcPts val="5199"/>
                </a:lnSpc>
              </a:pPr>
              <a:endParaRPr lang="en-US" sz="3999" spc="-51">
                <a:solidFill>
                  <a:srgbClr val="FFFFFF"/>
                </a:solidFill>
                <a:latin typeface="Open Sans SemiCondensed Bold Itali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674878" y="447675"/>
            <a:ext cx="14938244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F29803"/>
                </a:solidFill>
                <a:latin typeface="Open Sans SemiCondensed Ultra-Bold"/>
              </a:rPr>
              <a:t>Helpful Websites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9258300"/>
            <a:ext cx="1092579" cy="1028700"/>
          </a:xfrm>
          <a:custGeom>
            <a:avLst/>
            <a:gdLst/>
            <a:ahLst/>
            <a:cxnLst/>
            <a:rect l="l" t="t" r="r" b="b"/>
            <a:pathLst>
              <a:path w="1092579" h="1028700">
                <a:moveTo>
                  <a:pt x="0" y="0"/>
                </a:moveTo>
                <a:lnTo>
                  <a:pt x="1092579" y="0"/>
                </a:lnTo>
                <a:lnTo>
                  <a:pt x="1092579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0725" r="-142267" b="-76585"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037" b="-903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29098" y="-2638852"/>
            <a:ext cx="5540587" cy="9234312"/>
          </a:xfrm>
          <a:custGeom>
            <a:avLst/>
            <a:gdLst/>
            <a:ahLst/>
            <a:cxnLst/>
            <a:rect l="l" t="t" r="r" b="b"/>
            <a:pathLst>
              <a:path w="5540587" h="9234312">
                <a:moveTo>
                  <a:pt x="0" y="0"/>
                </a:moveTo>
                <a:lnTo>
                  <a:pt x="5540587" y="0"/>
                </a:lnTo>
                <a:lnTo>
                  <a:pt x="5540587" y="9234311"/>
                </a:lnTo>
                <a:lnTo>
                  <a:pt x="0" y="92343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92579" y="881267"/>
            <a:ext cx="4613625" cy="5394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8"/>
              </a:lnSpc>
            </a:pPr>
            <a:r>
              <a:rPr lang="en-US" sz="4400">
                <a:solidFill>
                  <a:srgbClr val="F29803"/>
                </a:solidFill>
                <a:latin typeface="Open Sans Condensed Bold"/>
              </a:rPr>
              <a:t>255 acre campus</a:t>
            </a:r>
          </a:p>
          <a:p>
            <a:pPr algn="ctr">
              <a:lnSpc>
                <a:spcPts val="3828"/>
              </a:lnSpc>
            </a:pPr>
            <a:endParaRPr lang="en-US" sz="4400">
              <a:solidFill>
                <a:srgbClr val="F29803"/>
              </a:solidFill>
              <a:latin typeface="Open Sans Condensed Bold"/>
            </a:endParaRPr>
          </a:p>
          <a:p>
            <a:pPr algn="ctr">
              <a:lnSpc>
                <a:spcPts val="3828"/>
              </a:lnSpc>
            </a:pPr>
            <a:r>
              <a:rPr lang="en-US" sz="4400">
                <a:solidFill>
                  <a:srgbClr val="F29803"/>
                </a:solidFill>
                <a:latin typeface="Open Sans Condensed Bold"/>
              </a:rPr>
              <a:t>16:1 </a:t>
            </a:r>
          </a:p>
          <a:p>
            <a:pPr algn="ctr">
              <a:lnSpc>
                <a:spcPts val="3828"/>
              </a:lnSpc>
            </a:pPr>
            <a:r>
              <a:rPr lang="en-US" sz="4400">
                <a:solidFill>
                  <a:srgbClr val="F29803"/>
                </a:solidFill>
                <a:latin typeface="Open Sans Condensed Bold"/>
              </a:rPr>
              <a:t>student-to-faculty ratio</a:t>
            </a:r>
          </a:p>
          <a:p>
            <a:pPr algn="ctr">
              <a:lnSpc>
                <a:spcPts val="3828"/>
              </a:lnSpc>
            </a:pPr>
            <a:endParaRPr lang="en-US" sz="4400">
              <a:solidFill>
                <a:srgbClr val="F29803"/>
              </a:solidFill>
              <a:latin typeface="Open Sans Condensed Bold"/>
            </a:endParaRPr>
          </a:p>
          <a:p>
            <a:pPr algn="ctr">
              <a:lnSpc>
                <a:spcPts val="3828"/>
              </a:lnSpc>
            </a:pPr>
            <a:r>
              <a:rPr lang="en-US" sz="4400">
                <a:solidFill>
                  <a:srgbClr val="F29803"/>
                </a:solidFill>
                <a:latin typeface="Open Sans Condensed Bold"/>
              </a:rPr>
              <a:t>6,000 average enrollment</a:t>
            </a:r>
          </a:p>
          <a:p>
            <a:pPr algn="ctr">
              <a:lnSpc>
                <a:spcPts val="3828"/>
              </a:lnSpc>
            </a:pPr>
            <a:endParaRPr lang="en-US" sz="4400">
              <a:solidFill>
                <a:srgbClr val="F29803"/>
              </a:solidFill>
              <a:latin typeface="Open Sans Condensed Bold"/>
            </a:endParaRPr>
          </a:p>
          <a:p>
            <a:pPr algn="ctr">
              <a:lnSpc>
                <a:spcPts val="3828"/>
              </a:lnSpc>
            </a:pPr>
            <a:r>
              <a:rPr lang="en-US" sz="4400">
                <a:solidFill>
                  <a:srgbClr val="F29803"/>
                </a:solidFill>
                <a:latin typeface="Open Sans Condensed Bold"/>
              </a:rPr>
              <a:t>100+ student organizations</a:t>
            </a:r>
          </a:p>
        </p:txBody>
      </p:sp>
      <p:sp>
        <p:nvSpPr>
          <p:cNvPr id="5" name="Freeform 5"/>
          <p:cNvSpPr/>
          <p:nvPr/>
        </p:nvSpPr>
        <p:spPr>
          <a:xfrm>
            <a:off x="12568855" y="5143500"/>
            <a:ext cx="5242697" cy="8737828"/>
          </a:xfrm>
          <a:custGeom>
            <a:avLst/>
            <a:gdLst/>
            <a:ahLst/>
            <a:cxnLst/>
            <a:rect l="l" t="t" r="r" b="b"/>
            <a:pathLst>
              <a:path w="5242697" h="8737828">
                <a:moveTo>
                  <a:pt x="0" y="0"/>
                </a:moveTo>
                <a:lnTo>
                  <a:pt x="5242697" y="0"/>
                </a:lnTo>
                <a:lnTo>
                  <a:pt x="5242697" y="8737828"/>
                </a:lnTo>
                <a:lnTo>
                  <a:pt x="0" y="8737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094260" y="5800725"/>
            <a:ext cx="4191887" cy="345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>
                <a:solidFill>
                  <a:srgbClr val="F29803"/>
                </a:solidFill>
                <a:latin typeface="Open Sans Condensed Bold"/>
              </a:rPr>
              <a:t>Small enough to know your classmates, yet large enough to get the full college experience!</a:t>
            </a:r>
          </a:p>
        </p:txBody>
      </p:sp>
      <p:sp>
        <p:nvSpPr>
          <p:cNvPr id="7" name="Freeform 7"/>
          <p:cNvSpPr/>
          <p:nvPr/>
        </p:nvSpPr>
        <p:spPr>
          <a:xfrm>
            <a:off x="0" y="9258300"/>
            <a:ext cx="1092579" cy="1028700"/>
          </a:xfrm>
          <a:custGeom>
            <a:avLst/>
            <a:gdLst/>
            <a:ahLst/>
            <a:cxnLst/>
            <a:rect l="l" t="t" r="r" b="b"/>
            <a:pathLst>
              <a:path w="1092579" h="1028700">
                <a:moveTo>
                  <a:pt x="0" y="0"/>
                </a:moveTo>
                <a:lnTo>
                  <a:pt x="1092579" y="0"/>
                </a:lnTo>
                <a:lnTo>
                  <a:pt x="1092579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0725" r="-142267" b="-76585"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1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83749"/>
            <a:ext cx="18288000" cy="5927249"/>
          </a:xfrm>
          <a:custGeom>
            <a:avLst/>
            <a:gdLst/>
            <a:ahLst/>
            <a:cxnLst/>
            <a:rect l="l" t="t" r="r" b="b"/>
            <a:pathLst>
              <a:path w="18288000" h="5927249">
                <a:moveTo>
                  <a:pt x="0" y="0"/>
                </a:moveTo>
                <a:lnTo>
                  <a:pt x="18288000" y="0"/>
                </a:lnTo>
                <a:lnTo>
                  <a:pt x="18288000" y="5927249"/>
                </a:lnTo>
                <a:lnTo>
                  <a:pt x="0" y="59272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73168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2821604" y="5101822"/>
            <a:ext cx="12735965" cy="83355"/>
          </a:xfrm>
          <a:prstGeom prst="rect">
            <a:avLst/>
          </a:prstGeom>
          <a:solidFill>
            <a:srgbClr val="F2F0F4"/>
          </a:solidFill>
        </p:spPr>
      </p:sp>
      <p:sp>
        <p:nvSpPr>
          <p:cNvPr id="4" name="TextBox 4"/>
          <p:cNvSpPr txBox="1"/>
          <p:nvPr/>
        </p:nvSpPr>
        <p:spPr>
          <a:xfrm>
            <a:off x="9407319" y="702463"/>
            <a:ext cx="8431663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spc="225">
                <a:solidFill>
                  <a:srgbClr val="FFFFFF"/>
                </a:solidFill>
                <a:latin typeface="Open Sans Ultra-Bold"/>
              </a:rPr>
              <a:t>CAMPUS VISITS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558286" y="4880181"/>
            <a:ext cx="526637" cy="526637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29803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8880681" y="4880181"/>
            <a:ext cx="526637" cy="526637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29803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5203077" y="4880181"/>
            <a:ext cx="526637" cy="526637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29803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398217" y="5890482"/>
            <a:ext cx="4846773" cy="2404983"/>
            <a:chOff x="0" y="0"/>
            <a:chExt cx="6462364" cy="3206644"/>
          </a:xfrm>
        </p:grpSpPr>
        <p:sp>
          <p:nvSpPr>
            <p:cNvPr id="12" name="TextBox 12"/>
            <p:cNvSpPr txBox="1"/>
            <p:nvPr/>
          </p:nvSpPr>
          <p:spPr>
            <a:xfrm>
              <a:off x="253094" y="-171450"/>
              <a:ext cx="5956176" cy="10833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90"/>
                </a:lnSpc>
              </a:pPr>
              <a:r>
                <a:rPr lang="en-US" sz="4500">
                  <a:solidFill>
                    <a:srgbClr val="F29803"/>
                  </a:solidFill>
                  <a:latin typeface="Open Sans Bold"/>
                </a:rPr>
                <a:t>Daily Tours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263544"/>
              <a:ext cx="6462364" cy="1943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r>
                <a:rPr lang="en-US" sz="3200">
                  <a:solidFill>
                    <a:srgbClr val="F2F0F4"/>
                  </a:solidFill>
                  <a:latin typeface="Open Sans SemiCondensed"/>
                </a:rPr>
                <a:t>Monday - Friday</a:t>
              </a:r>
            </a:p>
            <a:p>
              <a:pPr algn="ctr">
                <a:lnSpc>
                  <a:spcPts val="3840"/>
                </a:lnSpc>
              </a:pPr>
              <a:r>
                <a:rPr lang="en-US" sz="3200">
                  <a:solidFill>
                    <a:srgbClr val="F2F0F4"/>
                  </a:solidFill>
                  <a:latin typeface="Open Sans SemiCondensed"/>
                </a:rPr>
                <a:t>10 a.m.</a:t>
              </a:r>
            </a:p>
            <a:p>
              <a:pPr algn="ctr">
                <a:lnSpc>
                  <a:spcPts val="3840"/>
                </a:lnSpc>
              </a:pPr>
              <a:r>
                <a:rPr lang="en-US" sz="3200">
                  <a:solidFill>
                    <a:srgbClr val="F2F0F4"/>
                  </a:solidFill>
                  <a:latin typeface="Open Sans SemiCondensed"/>
                </a:rPr>
                <a:t>2 p.m.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355878" y="5842857"/>
            <a:ext cx="5576245" cy="3376533"/>
            <a:chOff x="0" y="0"/>
            <a:chExt cx="7434993" cy="4502044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71450"/>
              <a:ext cx="7434993" cy="10833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90"/>
                </a:lnSpc>
              </a:pPr>
              <a:r>
                <a:rPr lang="en-US" sz="4500">
                  <a:solidFill>
                    <a:srgbClr val="F29803"/>
                  </a:solidFill>
                  <a:latin typeface="Open Sans Bold"/>
                </a:rPr>
                <a:t>Saturday Tours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2940" y="1263544"/>
              <a:ext cx="7349113" cy="3238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r>
                <a:rPr lang="en-US" sz="3200">
                  <a:solidFill>
                    <a:srgbClr val="F2F0F4"/>
                  </a:solidFill>
                  <a:latin typeface="Open Sans SemiCondensed"/>
                </a:rPr>
                <a:t>Select Saturdays:</a:t>
              </a:r>
            </a:p>
            <a:p>
              <a:pPr algn="ctr">
                <a:lnSpc>
                  <a:spcPts val="3840"/>
                </a:lnSpc>
              </a:pPr>
              <a:r>
                <a:rPr lang="en-US" sz="3200">
                  <a:solidFill>
                    <a:srgbClr val="F2F0F4"/>
                  </a:solidFill>
                  <a:latin typeface="Open Sans SemiCondensed"/>
                </a:rPr>
                <a:t>December 2, 2023</a:t>
              </a:r>
            </a:p>
            <a:p>
              <a:pPr algn="ctr">
                <a:lnSpc>
                  <a:spcPts val="3840"/>
                </a:lnSpc>
              </a:pPr>
              <a:r>
                <a:rPr lang="en-US" sz="3200">
                  <a:solidFill>
                    <a:srgbClr val="F2F0F4"/>
                  </a:solidFill>
                  <a:latin typeface="Open Sans SemiCondensed"/>
                </a:rPr>
                <a:t>February 17, 2023</a:t>
              </a:r>
            </a:p>
            <a:p>
              <a:pPr algn="ctr">
                <a:lnSpc>
                  <a:spcPts val="3840"/>
                </a:lnSpc>
              </a:pPr>
              <a:r>
                <a:rPr lang="en-US" sz="3200">
                  <a:solidFill>
                    <a:srgbClr val="F2F0F4"/>
                  </a:solidFill>
                  <a:latin typeface="Open Sans SemiCondensed"/>
                </a:rPr>
                <a:t>March 23, 2023</a:t>
              </a:r>
            </a:p>
            <a:p>
              <a:pPr algn="ctr">
                <a:lnSpc>
                  <a:spcPts val="3840"/>
                </a:lnSpc>
              </a:pPr>
              <a:r>
                <a:rPr lang="en-US" sz="3200">
                  <a:solidFill>
                    <a:srgbClr val="F2F0F4"/>
                  </a:solidFill>
                  <a:latin typeface="Open Sans SemiCondensed"/>
                </a:rPr>
                <a:t>May 18, 2023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835370" y="5890482"/>
            <a:ext cx="4735415" cy="3376533"/>
            <a:chOff x="0" y="0"/>
            <a:chExt cx="6313887" cy="4502044"/>
          </a:xfrm>
        </p:grpSpPr>
        <p:sp>
          <p:nvSpPr>
            <p:cNvPr id="18" name="TextBox 18"/>
            <p:cNvSpPr txBox="1"/>
            <p:nvPr/>
          </p:nvSpPr>
          <p:spPr>
            <a:xfrm>
              <a:off x="247279" y="-171450"/>
              <a:ext cx="5819328" cy="10833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90"/>
                </a:lnSpc>
              </a:pPr>
              <a:r>
                <a:rPr lang="en-US" sz="4500">
                  <a:solidFill>
                    <a:srgbClr val="F29803"/>
                  </a:solidFill>
                  <a:latin typeface="Open Sans Bold"/>
                </a:rPr>
                <a:t>Mustangs Rally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263544"/>
              <a:ext cx="6313887" cy="3238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r>
                <a:rPr lang="en-US" sz="3200">
                  <a:solidFill>
                    <a:srgbClr val="F2F0F4"/>
                  </a:solidFill>
                  <a:latin typeface="Open Sans SemiCondensed"/>
                </a:rPr>
                <a:t>Our preview/open house style event for prospective and admitted students!</a:t>
              </a:r>
            </a:p>
            <a:p>
              <a:pPr algn="ctr">
                <a:lnSpc>
                  <a:spcPts val="3840"/>
                </a:lnSpc>
              </a:pPr>
              <a:r>
                <a:rPr lang="en-US" sz="3200">
                  <a:solidFill>
                    <a:srgbClr val="F2F0F4"/>
                  </a:solidFill>
                  <a:latin typeface="Open Sans SemiCondensed"/>
                </a:rPr>
                <a:t>Fall: 10/28/2023</a:t>
              </a:r>
            </a:p>
            <a:p>
              <a:pPr algn="ctr">
                <a:lnSpc>
                  <a:spcPts val="3840"/>
                </a:lnSpc>
              </a:pPr>
              <a:r>
                <a:rPr lang="en-US" sz="3200">
                  <a:solidFill>
                    <a:srgbClr val="F2F0F4"/>
                  </a:solidFill>
                  <a:latin typeface="Open Sans SemiCondensed"/>
                </a:rPr>
                <a:t>Spring 3/2/2024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0" y="9258300"/>
            <a:ext cx="1092579" cy="1028700"/>
          </a:xfrm>
          <a:custGeom>
            <a:avLst/>
            <a:gdLst/>
            <a:ahLst/>
            <a:cxnLst/>
            <a:rect l="l" t="t" r="r" b="b"/>
            <a:pathLst>
              <a:path w="1092579" h="1028700">
                <a:moveTo>
                  <a:pt x="0" y="0"/>
                </a:moveTo>
                <a:lnTo>
                  <a:pt x="1092579" y="0"/>
                </a:lnTo>
                <a:lnTo>
                  <a:pt x="1092579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0725" r="-142267" b="-76585"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500886" y="2179875"/>
            <a:ext cx="2320719" cy="2320719"/>
            <a:chOff x="0" y="0"/>
            <a:chExt cx="3094291" cy="309429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094291" cy="3094291"/>
            </a:xfrm>
            <a:custGeom>
              <a:avLst/>
              <a:gdLst/>
              <a:ahLst/>
              <a:cxnLst/>
              <a:rect l="l" t="t" r="r" b="b"/>
              <a:pathLst>
                <a:path w="3094291" h="3094291">
                  <a:moveTo>
                    <a:pt x="0" y="0"/>
                  </a:moveTo>
                  <a:lnTo>
                    <a:pt x="3094291" y="0"/>
                  </a:lnTo>
                  <a:lnTo>
                    <a:pt x="3094291" y="3094291"/>
                  </a:lnTo>
                  <a:lnTo>
                    <a:pt x="0" y="3094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1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2716670" y="4890916"/>
          <a:ext cx="12854661" cy="2447925"/>
        </p:xfrm>
        <a:graphic>
          <a:graphicData uri="http://schemas.openxmlformats.org/drawingml/2006/table">
            <a:tbl>
              <a:tblPr/>
              <a:tblGrid>
                <a:gridCol w="31945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68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168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263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19175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Open Sans SemiCondensed Medium"/>
                        </a:rPr>
                        <a:t>Tuition &amp; Fees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980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Open Sans SemiCondensed Medium"/>
                        </a:rPr>
                        <a:t>Room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980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Open Sans SemiCondensed Medium"/>
                        </a:rPr>
                        <a:t>Meal Plan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980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Open Sans SemiCondensed Medium"/>
                        </a:rPr>
                        <a:t>Total PER YEAR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980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8750"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Open Sans SemiCondensed"/>
                        </a:rPr>
                        <a:t>$9,776</a:t>
                      </a:r>
                      <a:endParaRPr lang="en-US" sz="1100"/>
                    </a:p>
                    <a:p>
                      <a:pPr algn="ctr">
                        <a:lnSpc>
                          <a:spcPts val="3779"/>
                        </a:lnSpc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Open Sans SemiCondensed"/>
                        </a:rPr>
                        <a:t>(15 credit hours)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Open Sans SemiCondensed"/>
                        </a:rPr>
                        <a:t>$5,385</a:t>
                      </a:r>
                      <a:endParaRPr lang="en-US" sz="1100"/>
                    </a:p>
                    <a:p>
                      <a:pPr algn="ctr">
                        <a:lnSpc>
                          <a:spcPts val="3779"/>
                        </a:lnSpc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Open Sans SemiCondensed"/>
                        </a:rPr>
                        <a:t>(Killingsworth Hall)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Open Sans SemiCondensed"/>
                        </a:rPr>
                        <a:t>$2,177</a:t>
                      </a:r>
                      <a:endParaRPr lang="en-US" sz="1100"/>
                    </a:p>
                    <a:p>
                      <a:pPr algn="ctr">
                        <a:lnSpc>
                          <a:spcPts val="3779"/>
                        </a:lnSpc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Open Sans SemiCondensed"/>
                        </a:rPr>
                        <a:t>(Platinum)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Open Sans SemiCondensed Bold"/>
                        </a:rPr>
                        <a:t>$17,338 (estimated)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>
            <a:off x="0" y="9258300"/>
            <a:ext cx="1092579" cy="1028700"/>
          </a:xfrm>
          <a:custGeom>
            <a:avLst/>
            <a:gdLst/>
            <a:ahLst/>
            <a:cxnLst/>
            <a:rect l="l" t="t" r="r" b="b"/>
            <a:pathLst>
              <a:path w="1092579" h="1028700">
                <a:moveTo>
                  <a:pt x="0" y="0"/>
                </a:moveTo>
                <a:lnTo>
                  <a:pt x="1092579" y="0"/>
                </a:lnTo>
                <a:lnTo>
                  <a:pt x="1092579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0725" r="-142267" b="-7658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2488" y="-1530345"/>
            <a:ext cx="7151572" cy="4892719"/>
          </a:xfrm>
          <a:custGeom>
            <a:avLst/>
            <a:gdLst/>
            <a:ahLst/>
            <a:cxnLst/>
            <a:rect l="l" t="t" r="r" b="b"/>
            <a:pathLst>
              <a:path w="7151572" h="4892719">
                <a:moveTo>
                  <a:pt x="0" y="0"/>
                </a:moveTo>
                <a:lnTo>
                  <a:pt x="7151572" y="0"/>
                </a:lnTo>
                <a:lnTo>
                  <a:pt x="7151572" y="4892719"/>
                </a:lnTo>
                <a:lnTo>
                  <a:pt x="0" y="48927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6167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267637" y="3857674"/>
            <a:ext cx="11752726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>
                <a:solidFill>
                  <a:srgbClr val="FFFFFF"/>
                </a:solidFill>
                <a:latin typeface="Open Sans SemiCondensed"/>
              </a:rPr>
              <a:t>Based on Texas residency &amp; 15 credit hours per semester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23932" y="2507807"/>
            <a:ext cx="15240135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50"/>
              </a:lnSpc>
            </a:pPr>
            <a:r>
              <a:rPr lang="en-US" sz="7500" spc="-150">
                <a:solidFill>
                  <a:srgbClr val="F29803"/>
                </a:solidFill>
                <a:latin typeface="Open Sans Bold"/>
              </a:rPr>
              <a:t>Cost of Attendance 23-24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1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53533" y="3816350"/>
            <a:ext cx="16580933" cy="2616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>
              <a:lnSpc>
                <a:spcPts val="5199"/>
              </a:lnSpc>
              <a:buFont typeface="Arial"/>
              <a:buChar char="•"/>
            </a:pPr>
            <a:r>
              <a:rPr lang="en-US" sz="3999" spc="-51">
                <a:solidFill>
                  <a:srgbClr val="FFFFFF"/>
                </a:solidFill>
                <a:latin typeface="Open Sans SemiCondensed Bold"/>
              </a:rPr>
              <a:t>Average two-year college</a:t>
            </a:r>
          </a:p>
          <a:p>
            <a:pPr marL="1727199" lvl="2" indent="-575733">
              <a:lnSpc>
                <a:spcPts val="5199"/>
              </a:lnSpc>
              <a:buFont typeface="Arial"/>
              <a:buChar char="⚬"/>
            </a:pPr>
            <a:r>
              <a:rPr lang="en-US" sz="3999" spc="-51">
                <a:solidFill>
                  <a:srgbClr val="FFFFFF"/>
                </a:solidFill>
                <a:latin typeface="Open Sans SemiCondensed"/>
              </a:rPr>
              <a:t>$16,788</a:t>
            </a:r>
          </a:p>
          <a:p>
            <a:pPr marL="863599" lvl="1" indent="-431800">
              <a:lnSpc>
                <a:spcPts val="5199"/>
              </a:lnSpc>
              <a:buFont typeface="Arial"/>
              <a:buChar char="•"/>
            </a:pPr>
            <a:r>
              <a:rPr lang="en-US" sz="3999" spc="-51">
                <a:solidFill>
                  <a:srgbClr val="FFFFFF"/>
                </a:solidFill>
                <a:latin typeface="Open Sans SemiCondensed Bold"/>
              </a:rPr>
              <a:t>Average private university</a:t>
            </a:r>
          </a:p>
          <a:p>
            <a:pPr marL="1727199" lvl="2" indent="-575733">
              <a:lnSpc>
                <a:spcPts val="5199"/>
              </a:lnSpc>
              <a:buFont typeface="Arial"/>
              <a:buChar char="⚬"/>
            </a:pPr>
            <a:r>
              <a:rPr lang="en-US" sz="3999" spc="-51">
                <a:solidFill>
                  <a:srgbClr val="FFFFFF"/>
                </a:solidFill>
                <a:latin typeface="Open Sans SemiCondensed"/>
              </a:rPr>
              <a:t>$75,360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74878" y="1821841"/>
            <a:ext cx="14938244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F29803"/>
                </a:solidFill>
                <a:latin typeface="Open Sans SemiCondensed Ultra-Bold"/>
              </a:rPr>
              <a:t>Cost of Attendance Estimates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9258300"/>
            <a:ext cx="1092579" cy="1028700"/>
          </a:xfrm>
          <a:custGeom>
            <a:avLst/>
            <a:gdLst/>
            <a:ahLst/>
            <a:cxnLst/>
            <a:rect l="l" t="t" r="r" b="b"/>
            <a:pathLst>
              <a:path w="1092579" h="1028700">
                <a:moveTo>
                  <a:pt x="0" y="0"/>
                </a:moveTo>
                <a:lnTo>
                  <a:pt x="1092579" y="0"/>
                </a:lnTo>
                <a:lnTo>
                  <a:pt x="1092579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0725" r="-142267" b="-76585"/>
            </a:stretch>
          </a:blipFill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1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862985" y="3261080"/>
          <a:ext cx="16562029" cy="4181476"/>
        </p:xfrm>
        <a:graphic>
          <a:graphicData uri="http://schemas.openxmlformats.org/drawingml/2006/table">
            <a:tbl>
              <a:tblPr/>
              <a:tblGrid>
                <a:gridCol w="326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555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28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087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65876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F29803"/>
                          </a:solidFill>
                          <a:latin typeface="Open Sans Condensed Bold"/>
                        </a:rPr>
                        <a:t>Redwine Scholar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F29803"/>
                          </a:solidFill>
                          <a:latin typeface="Open Sans Condensed Bold"/>
                        </a:rPr>
                        <a:t>Redwine Honors Scholar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F29803"/>
                          </a:solidFill>
                          <a:latin typeface="Open Sans Condensed Bold"/>
                        </a:rPr>
                        <a:t>Redwine Presidential Scholar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7800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FFFFFF"/>
                          </a:solidFill>
                          <a:latin typeface="Open Sans Condensed"/>
                        </a:rPr>
                        <a:t>Scholarship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F29803"/>
                          </a:solidFill>
                          <a:latin typeface="Open Sans Condensed Bold"/>
                        </a:rPr>
                        <a:t>$2000 a year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F29803"/>
                          </a:solidFill>
                          <a:latin typeface="Open Sans Condensed Bold"/>
                        </a:rPr>
                        <a:t>$4000 a year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F29803"/>
                          </a:solidFill>
                          <a:latin typeface="Open Sans Condensed Bold"/>
                        </a:rPr>
                        <a:t>$7000 a year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7800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FFFFFF"/>
                          </a:solidFill>
                          <a:latin typeface="Open Sans Condensed"/>
                        </a:rPr>
                        <a:t>GPA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FFFFFF"/>
                          </a:solidFill>
                          <a:latin typeface="Open Sans Condensed"/>
                        </a:rPr>
                        <a:t> 3.25 or higher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FFFFFF"/>
                          </a:solidFill>
                          <a:latin typeface="Open Sans Condensed"/>
                        </a:rPr>
                        <a:t>3.25 or higher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FFFFFF"/>
                          </a:solidFill>
                          <a:latin typeface="Open Sans Condensed"/>
                        </a:rPr>
                        <a:t>3.50 or higher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>
            <a:off x="0" y="9258300"/>
            <a:ext cx="1092579" cy="1028700"/>
          </a:xfrm>
          <a:custGeom>
            <a:avLst/>
            <a:gdLst/>
            <a:ahLst/>
            <a:cxnLst/>
            <a:rect l="l" t="t" r="r" b="b"/>
            <a:pathLst>
              <a:path w="1092579" h="1028700">
                <a:moveTo>
                  <a:pt x="0" y="0"/>
                </a:moveTo>
                <a:lnTo>
                  <a:pt x="1092579" y="0"/>
                </a:lnTo>
                <a:lnTo>
                  <a:pt x="1092579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0725" r="-142267" b="-7658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69948" y="1556464"/>
            <a:ext cx="15948103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5"/>
              </a:lnSpc>
            </a:pPr>
            <a:r>
              <a:rPr lang="en-US" sz="7500" spc="60">
                <a:solidFill>
                  <a:srgbClr val="F29803"/>
                </a:solidFill>
                <a:latin typeface="Open Sans Bold"/>
              </a:rPr>
              <a:t>REDWINE HONORS PROGRAM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1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67395" y="0"/>
            <a:ext cx="7715250" cy="10287000"/>
          </a:xfrm>
          <a:custGeom>
            <a:avLst/>
            <a:gdLst/>
            <a:ahLst/>
            <a:cxnLst/>
            <a:rect l="l" t="t" r="r" b="b"/>
            <a:pathLst>
              <a:path w="7715250" h="1028700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636385" y="2993845"/>
            <a:ext cx="11747160" cy="3347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4" lvl="1" indent="-345442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Open Sans Condensed"/>
              </a:rPr>
              <a:t>Family must have an </a:t>
            </a:r>
            <a:r>
              <a:rPr lang="en-US" sz="3200">
                <a:solidFill>
                  <a:srgbClr val="FFFFFF"/>
                </a:solidFill>
                <a:latin typeface="Open Sans Condensed Bold"/>
              </a:rPr>
              <a:t>Adjusted Gross Income </a:t>
            </a:r>
            <a:r>
              <a:rPr lang="en-US" sz="3200">
                <a:solidFill>
                  <a:srgbClr val="FFFFFF"/>
                </a:solidFill>
                <a:latin typeface="Open Sans Condensed"/>
              </a:rPr>
              <a:t>of </a:t>
            </a:r>
            <a:r>
              <a:rPr lang="en-US" sz="3200">
                <a:solidFill>
                  <a:srgbClr val="FFFFFF"/>
                </a:solidFill>
                <a:latin typeface="Open Sans Condensed Bold"/>
              </a:rPr>
              <a:t>$50,000 to $125,000</a:t>
            </a:r>
          </a:p>
          <a:p>
            <a:pPr marL="690884" lvl="1" indent="-345442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Open Sans Condensed"/>
              </a:rPr>
              <a:t>Must submit </a:t>
            </a:r>
            <a:r>
              <a:rPr lang="en-US" sz="3200">
                <a:solidFill>
                  <a:srgbClr val="FFFFFF"/>
                </a:solidFill>
                <a:latin typeface="Open Sans Condensed Bold"/>
              </a:rPr>
              <a:t>FAFSA </a:t>
            </a:r>
            <a:r>
              <a:rPr lang="en-US" sz="3200">
                <a:solidFill>
                  <a:srgbClr val="FFFFFF"/>
                </a:solidFill>
                <a:latin typeface="Open Sans Condensed"/>
              </a:rPr>
              <a:t>for the following Fall semester</a:t>
            </a:r>
          </a:p>
          <a:p>
            <a:pPr marL="690884" lvl="1" indent="-345442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Open Sans Condensed"/>
              </a:rPr>
              <a:t>Must be a</a:t>
            </a:r>
            <a:r>
              <a:rPr lang="en-US" sz="3200">
                <a:solidFill>
                  <a:srgbClr val="FFFFFF"/>
                </a:solidFill>
                <a:latin typeface="Open Sans Condensed Bold"/>
              </a:rPr>
              <a:t> first-generation student</a:t>
            </a:r>
            <a:r>
              <a:rPr lang="en-US" sz="3200">
                <a:solidFill>
                  <a:srgbClr val="FFFFFF"/>
                </a:solidFill>
                <a:latin typeface="Open Sans Condensed"/>
              </a:rPr>
              <a:t>. Considered first-generation if neither parent/guardian graduated with a four-year college degree. </a:t>
            </a:r>
          </a:p>
          <a:p>
            <a:pPr marL="690884" lvl="1" indent="-345442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Open Sans Condensed"/>
              </a:rPr>
              <a:t>Graduate high school with a </a:t>
            </a:r>
            <a:r>
              <a:rPr lang="en-US" sz="3200">
                <a:solidFill>
                  <a:srgbClr val="FFFFFF"/>
                </a:solidFill>
                <a:latin typeface="Open Sans Condensed Bold"/>
              </a:rPr>
              <a:t>3.0 GPA</a:t>
            </a:r>
            <a:r>
              <a:rPr lang="en-US" sz="3200">
                <a:solidFill>
                  <a:srgbClr val="FFFFFF"/>
                </a:solidFill>
                <a:latin typeface="Open Sans Condensed"/>
              </a:rPr>
              <a:t> or higher</a:t>
            </a:r>
          </a:p>
          <a:p>
            <a:pPr marL="690884" lvl="1" indent="-345442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Open Sans Condensed"/>
              </a:rPr>
              <a:t>Application deadline of </a:t>
            </a:r>
            <a:r>
              <a:rPr lang="en-US" sz="3200">
                <a:solidFill>
                  <a:srgbClr val="FFFFFF"/>
                </a:solidFill>
                <a:latin typeface="Open Sans Condensed Bold"/>
              </a:rPr>
              <a:t>April 1</a:t>
            </a:r>
            <a:r>
              <a:rPr lang="en-US" sz="3200">
                <a:solidFill>
                  <a:srgbClr val="FFFFFF"/>
                </a:solidFill>
                <a:latin typeface="Open Sans Condensed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8905857" y="469989"/>
            <a:ext cx="2107842" cy="2340790"/>
          </a:xfrm>
          <a:custGeom>
            <a:avLst/>
            <a:gdLst/>
            <a:ahLst/>
            <a:cxnLst/>
            <a:rect l="l" t="t" r="r" b="b"/>
            <a:pathLst>
              <a:path w="2107842" h="2340790">
                <a:moveTo>
                  <a:pt x="0" y="0"/>
                </a:moveTo>
                <a:lnTo>
                  <a:pt x="2107842" y="0"/>
                </a:lnTo>
                <a:lnTo>
                  <a:pt x="2107842" y="2340789"/>
                </a:lnTo>
                <a:lnTo>
                  <a:pt x="0" y="23407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845" t="-73686" r="-165330" b="-7050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9258300"/>
            <a:ext cx="1092579" cy="1028700"/>
          </a:xfrm>
          <a:custGeom>
            <a:avLst/>
            <a:gdLst/>
            <a:ahLst/>
            <a:cxnLst/>
            <a:rect l="l" t="t" r="r" b="b"/>
            <a:pathLst>
              <a:path w="1092579" h="1028700">
                <a:moveTo>
                  <a:pt x="0" y="0"/>
                </a:moveTo>
                <a:lnTo>
                  <a:pt x="1092579" y="0"/>
                </a:lnTo>
                <a:lnTo>
                  <a:pt x="1092579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0725" r="-142267" b="-76585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013699" y="725984"/>
            <a:ext cx="4967139" cy="196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7500">
                <a:solidFill>
                  <a:srgbClr val="F29803"/>
                </a:solidFill>
                <a:latin typeface="Open Sans Bold"/>
              </a:rPr>
              <a:t>PRIDDY</a:t>
            </a:r>
          </a:p>
          <a:p>
            <a:pPr>
              <a:lnSpc>
                <a:spcPts val="7500"/>
              </a:lnSpc>
            </a:pPr>
            <a:r>
              <a:rPr lang="en-US" sz="7500">
                <a:solidFill>
                  <a:srgbClr val="F29803"/>
                </a:solidFill>
                <a:latin typeface="Open Sans Bold"/>
              </a:rPr>
              <a:t>SCHOLARS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595624" y="6636840"/>
            <a:ext cx="10167519" cy="245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29803"/>
                </a:solidFill>
                <a:latin typeface="Open Sans Condensed Bold"/>
              </a:rPr>
              <a:t>15 recipients each year.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29803"/>
                </a:solidFill>
                <a:latin typeface="Open Sans Condensed Bold"/>
              </a:rPr>
              <a:t>Full Tuition and Residential Funding.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29803"/>
                </a:solidFill>
                <a:latin typeface="Open Sans Condensed Bold"/>
              </a:rPr>
              <a:t>Coverage of tuition, books, room, board, and study abroad.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29803"/>
                </a:solidFill>
                <a:latin typeface="Open Sans Condensed Bold"/>
              </a:rPr>
              <a:t>Four-year award.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858700" y="6762529"/>
            <a:ext cx="2495771" cy="2495771"/>
            <a:chOff x="0" y="0"/>
            <a:chExt cx="3327694" cy="332769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27694" cy="3327694"/>
            </a:xfrm>
            <a:custGeom>
              <a:avLst/>
              <a:gdLst/>
              <a:ahLst/>
              <a:cxnLst/>
              <a:rect l="l" t="t" r="r" b="b"/>
              <a:pathLst>
                <a:path w="3327694" h="3327694">
                  <a:moveTo>
                    <a:pt x="0" y="0"/>
                  </a:moveTo>
                  <a:lnTo>
                    <a:pt x="3327694" y="0"/>
                  </a:lnTo>
                  <a:lnTo>
                    <a:pt x="3327694" y="3327694"/>
                  </a:lnTo>
                  <a:lnTo>
                    <a:pt x="0" y="33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1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529334"/>
            <a:ext cx="16230600" cy="5786603"/>
            <a:chOff x="0" y="0"/>
            <a:chExt cx="21640800" cy="7715470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21640800" cy="800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3999" spc="119">
                  <a:solidFill>
                    <a:srgbClr val="F2F0F4"/>
                  </a:solidFill>
                  <a:latin typeface="Open Sans SemiCondensed Ultra-Bold"/>
                </a:rPr>
                <a:t>“FREE Application for Federal Student Aid”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314670"/>
              <a:ext cx="21640800" cy="6400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63599" lvl="1" indent="-431800">
                <a:lnSpc>
                  <a:spcPts val="4799"/>
                </a:lnSpc>
                <a:buFont typeface="Arial"/>
                <a:buChar char="•"/>
              </a:pPr>
              <a:r>
                <a:rPr lang="en-US" sz="3999">
                  <a:solidFill>
                    <a:srgbClr val="F2F0F4"/>
                  </a:solidFill>
                  <a:latin typeface="Open Sans SemiCondensed"/>
                </a:rPr>
                <a:t>A standard form that collects demographic and financial information about the student and family</a:t>
              </a:r>
            </a:p>
            <a:p>
              <a:pPr marL="863599" lvl="1" indent="-431800">
                <a:lnSpc>
                  <a:spcPts val="4799"/>
                </a:lnSpc>
                <a:buFont typeface="Arial"/>
                <a:buChar char="•"/>
              </a:pPr>
              <a:r>
                <a:rPr lang="en-US" sz="3999">
                  <a:solidFill>
                    <a:srgbClr val="F2F0F4"/>
                  </a:solidFill>
                  <a:latin typeface="Open Sans SemiCondensed"/>
                </a:rPr>
                <a:t>Information used to calculate the Student Aid Index (SAI) – formerly the EFC</a:t>
              </a:r>
            </a:p>
            <a:p>
              <a:pPr marL="863599" lvl="1" indent="-431800">
                <a:lnSpc>
                  <a:spcPts val="4799"/>
                </a:lnSpc>
                <a:buFont typeface="Arial"/>
                <a:buChar char="•"/>
              </a:pPr>
              <a:r>
                <a:rPr lang="en-US" sz="3999">
                  <a:solidFill>
                    <a:srgbClr val="F2F0F4"/>
                  </a:solidFill>
                  <a:latin typeface="Open Sans SemiCondensed"/>
                </a:rPr>
                <a:t>Students must complete FAFSA for each school year</a:t>
              </a:r>
            </a:p>
            <a:p>
              <a:pPr marL="863599" lvl="1" indent="-431800">
                <a:lnSpc>
                  <a:spcPts val="4799"/>
                </a:lnSpc>
                <a:buFont typeface="Arial"/>
                <a:buChar char="•"/>
              </a:pPr>
              <a:r>
                <a:rPr lang="en-US" sz="3999">
                  <a:solidFill>
                    <a:srgbClr val="F2F0F4"/>
                  </a:solidFill>
                  <a:latin typeface="Open Sans SemiCondensed"/>
                </a:rPr>
                <a:t>Colleges may set FAFSA filing deadlines</a:t>
              </a:r>
            </a:p>
            <a:p>
              <a:pPr marL="863599" lvl="1" indent="-431800">
                <a:lnSpc>
                  <a:spcPts val="4799"/>
                </a:lnSpc>
                <a:buFont typeface="Arial"/>
                <a:buChar char="•"/>
              </a:pPr>
              <a:r>
                <a:rPr lang="en-US" sz="3999">
                  <a:solidFill>
                    <a:srgbClr val="F2F0F4"/>
                  </a:solidFill>
                  <a:latin typeface="Open Sans SemiCondensed"/>
                </a:rPr>
                <a:t>Title IV School Code – MSU Texas is 003592; other school codes are available from your counselor or the FAFSA online search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450431" y="1019175"/>
            <a:ext cx="11387137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F29803"/>
                </a:solidFill>
                <a:latin typeface="Open Sans SemiCondensed Bold"/>
              </a:rPr>
              <a:t>What is the FAFSA?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9258300"/>
            <a:ext cx="1092579" cy="1028700"/>
          </a:xfrm>
          <a:custGeom>
            <a:avLst/>
            <a:gdLst/>
            <a:ahLst/>
            <a:cxnLst/>
            <a:rect l="l" t="t" r="r" b="b"/>
            <a:pathLst>
              <a:path w="1092579" h="1028700">
                <a:moveTo>
                  <a:pt x="0" y="0"/>
                </a:moveTo>
                <a:lnTo>
                  <a:pt x="1092579" y="0"/>
                </a:lnTo>
                <a:lnTo>
                  <a:pt x="1092579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0725" r="-142267" b="-76585"/>
            </a:stretch>
          </a:blipFill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1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871365" y="0"/>
            <a:ext cx="8095779" cy="8095746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>
                <a:alphaModFix amt="60000"/>
              </a:blip>
              <a:stretch>
                <a:fillRect l="-30732" t="-10710" r="-35331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0" y="9258300"/>
            <a:ext cx="1092579" cy="1028700"/>
          </a:xfrm>
          <a:custGeom>
            <a:avLst/>
            <a:gdLst/>
            <a:ahLst/>
            <a:cxnLst/>
            <a:rect l="l" t="t" r="r" b="b"/>
            <a:pathLst>
              <a:path w="1092579" h="1028700">
                <a:moveTo>
                  <a:pt x="0" y="0"/>
                </a:moveTo>
                <a:lnTo>
                  <a:pt x="1092579" y="0"/>
                </a:lnTo>
                <a:lnTo>
                  <a:pt x="1092579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0725" r="-142267" b="-76585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811286" y="3224530"/>
            <a:ext cx="12372866" cy="6242050"/>
            <a:chOff x="0" y="0"/>
            <a:chExt cx="16497155" cy="8322733"/>
          </a:xfrm>
        </p:grpSpPr>
        <p:sp>
          <p:nvSpPr>
            <p:cNvPr id="6" name="TextBox 6"/>
            <p:cNvSpPr txBox="1"/>
            <p:nvPr/>
          </p:nvSpPr>
          <p:spPr>
            <a:xfrm>
              <a:off x="2878747" y="-28575"/>
              <a:ext cx="7638709" cy="8351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550"/>
                </a:lnSpc>
              </a:pPr>
              <a:r>
                <a:rPr lang="en-US" sz="3500">
                  <a:solidFill>
                    <a:srgbClr val="FFFFFF"/>
                  </a:solidFill>
                  <a:latin typeface="Open Sans Condensed Bold"/>
                </a:rPr>
                <a:t>GPA Requirements</a:t>
              </a:r>
            </a:p>
            <a:p>
              <a:pPr algn="r">
                <a:lnSpc>
                  <a:spcPts val="4550"/>
                </a:lnSpc>
              </a:pPr>
              <a:r>
                <a:rPr lang="en-US" sz="3500">
                  <a:solidFill>
                    <a:srgbClr val="FFFFFF"/>
                  </a:solidFill>
                  <a:latin typeface="Open Sans Condensed"/>
                </a:rPr>
                <a:t>3.0 - 4.0 GPA</a:t>
              </a:r>
            </a:p>
            <a:p>
              <a:pPr algn="r">
                <a:lnSpc>
                  <a:spcPts val="4550"/>
                </a:lnSpc>
              </a:pPr>
              <a:r>
                <a:rPr lang="en-US" sz="3500">
                  <a:solidFill>
                    <a:srgbClr val="FFFFFF"/>
                  </a:solidFill>
                  <a:latin typeface="Open Sans Condensed"/>
                </a:rPr>
                <a:t>2.75 - 2.99 GPA</a:t>
              </a:r>
            </a:p>
            <a:p>
              <a:pPr algn="r">
                <a:lnSpc>
                  <a:spcPts val="4550"/>
                </a:lnSpc>
              </a:pPr>
              <a:r>
                <a:rPr lang="en-US" sz="3500">
                  <a:solidFill>
                    <a:srgbClr val="FFFFFF"/>
                  </a:solidFill>
                  <a:latin typeface="Open Sans Condensed"/>
                </a:rPr>
                <a:t>2.5 - 2.74 GPA</a:t>
              </a:r>
            </a:p>
            <a:p>
              <a:pPr algn="r">
                <a:lnSpc>
                  <a:spcPts val="4550"/>
                </a:lnSpc>
              </a:pPr>
              <a:r>
                <a:rPr lang="en-US" sz="3500">
                  <a:solidFill>
                    <a:srgbClr val="FFFFFF"/>
                  </a:solidFill>
                  <a:latin typeface="Open Sans Condensed Bold"/>
                </a:rPr>
                <a:t>Rank</a:t>
              </a:r>
            </a:p>
            <a:p>
              <a:pPr algn="r">
                <a:lnSpc>
                  <a:spcPts val="4550"/>
                </a:lnSpc>
              </a:pPr>
              <a:r>
                <a:rPr lang="en-US" sz="3500">
                  <a:solidFill>
                    <a:srgbClr val="FFFFFF"/>
                  </a:solidFill>
                  <a:latin typeface="Open Sans Condensed"/>
                </a:rPr>
                <a:t>Top 25% of Class</a:t>
              </a:r>
            </a:p>
            <a:p>
              <a:pPr algn="r">
                <a:lnSpc>
                  <a:spcPts val="4550"/>
                </a:lnSpc>
              </a:pPr>
              <a:r>
                <a:rPr lang="en-US" sz="3500">
                  <a:solidFill>
                    <a:srgbClr val="FFFFFF"/>
                  </a:solidFill>
                  <a:latin typeface="Open Sans Condensed Bold"/>
                </a:rPr>
                <a:t>Test/Rank Requirements</a:t>
              </a:r>
            </a:p>
            <a:p>
              <a:pPr algn="r">
                <a:lnSpc>
                  <a:spcPts val="4550"/>
                </a:lnSpc>
              </a:pPr>
              <a:r>
                <a:rPr lang="en-US" sz="3500">
                  <a:solidFill>
                    <a:srgbClr val="FFFFFF"/>
                  </a:solidFill>
                  <a:latin typeface="Open Sans Condensed"/>
                </a:rPr>
                <a:t>2nd Quarter AND 1070 SAT or 21 ACT</a:t>
              </a:r>
            </a:p>
            <a:p>
              <a:pPr algn="r">
                <a:lnSpc>
                  <a:spcPts val="4550"/>
                </a:lnSpc>
              </a:pPr>
              <a:r>
                <a:rPr lang="en-US" sz="3500">
                  <a:solidFill>
                    <a:srgbClr val="FFFFFF"/>
                  </a:solidFill>
                  <a:latin typeface="Open Sans Condensed"/>
                </a:rPr>
                <a:t>3rd Quarter AND 1140 SAT or 23 ACT</a:t>
              </a:r>
            </a:p>
            <a:p>
              <a:pPr algn="r">
                <a:lnSpc>
                  <a:spcPts val="4550"/>
                </a:lnSpc>
              </a:pPr>
              <a:r>
                <a:rPr lang="en-US" sz="3500">
                  <a:solidFill>
                    <a:srgbClr val="FFFFFF"/>
                  </a:solidFill>
                  <a:latin typeface="Open Sans Condensed"/>
                </a:rPr>
                <a:t>4th Quarter AND 1180 SAT or 24 ACT</a:t>
              </a:r>
            </a:p>
            <a:p>
              <a:pPr algn="r">
                <a:lnSpc>
                  <a:spcPts val="4550"/>
                </a:lnSpc>
              </a:pPr>
              <a:r>
                <a:rPr lang="en-US" sz="3500">
                  <a:solidFill>
                    <a:srgbClr val="FFFFFF"/>
                  </a:solidFill>
                  <a:latin typeface="Open Sans Condensed"/>
                </a:rPr>
                <a:t>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076290" y="-28575"/>
              <a:ext cx="5420865" cy="7589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50"/>
                </a:lnSpc>
              </a:pPr>
              <a:r>
                <a:rPr lang="en-US" sz="3500">
                  <a:solidFill>
                    <a:srgbClr val="F29803"/>
                  </a:solidFill>
                  <a:latin typeface="Open Sans Condensed Bold"/>
                </a:rPr>
                <a:t>Admission Pathway</a:t>
              </a:r>
            </a:p>
            <a:p>
              <a:pPr>
                <a:lnSpc>
                  <a:spcPts val="4550"/>
                </a:lnSpc>
              </a:pPr>
              <a:r>
                <a:rPr lang="en-US" sz="3500">
                  <a:solidFill>
                    <a:srgbClr val="F29803"/>
                  </a:solidFill>
                  <a:latin typeface="Open Sans Condensed"/>
                </a:rPr>
                <a:t>Automatic Admission</a:t>
              </a:r>
            </a:p>
            <a:p>
              <a:pPr>
                <a:lnSpc>
                  <a:spcPts val="4550"/>
                </a:lnSpc>
              </a:pPr>
              <a:r>
                <a:rPr lang="en-US" sz="3500">
                  <a:solidFill>
                    <a:srgbClr val="F29803"/>
                  </a:solidFill>
                  <a:latin typeface="Open Sans Condensed"/>
                </a:rPr>
                <a:t>Unconditional Admission</a:t>
              </a:r>
            </a:p>
            <a:p>
              <a:pPr>
                <a:lnSpc>
                  <a:spcPts val="4550"/>
                </a:lnSpc>
              </a:pPr>
              <a:r>
                <a:rPr lang="en-US" sz="3500">
                  <a:solidFill>
                    <a:srgbClr val="F29803"/>
                  </a:solidFill>
                  <a:latin typeface="Open Sans Condensed"/>
                </a:rPr>
                <a:t>Conditional Admission </a:t>
              </a:r>
            </a:p>
            <a:p>
              <a:pPr>
                <a:lnSpc>
                  <a:spcPts val="4550"/>
                </a:lnSpc>
              </a:pPr>
              <a:endParaRPr lang="en-US" sz="3500">
                <a:solidFill>
                  <a:srgbClr val="F29803"/>
                </a:solidFill>
                <a:latin typeface="Open Sans Condensed"/>
              </a:endParaRPr>
            </a:p>
            <a:p>
              <a:pPr>
                <a:lnSpc>
                  <a:spcPts val="4550"/>
                </a:lnSpc>
              </a:pPr>
              <a:r>
                <a:rPr lang="en-US" sz="3500">
                  <a:solidFill>
                    <a:srgbClr val="F29803"/>
                  </a:solidFill>
                  <a:latin typeface="Open Sans Condensed"/>
                </a:rPr>
                <a:t>Automatic Admission</a:t>
              </a:r>
            </a:p>
            <a:p>
              <a:pPr>
                <a:lnSpc>
                  <a:spcPts val="4550"/>
                </a:lnSpc>
              </a:pPr>
              <a:endParaRPr lang="en-US" sz="3500">
                <a:solidFill>
                  <a:srgbClr val="F29803"/>
                </a:solidFill>
                <a:latin typeface="Open Sans Condensed"/>
              </a:endParaRPr>
            </a:p>
            <a:p>
              <a:pPr>
                <a:lnSpc>
                  <a:spcPts val="4550"/>
                </a:lnSpc>
              </a:pPr>
              <a:r>
                <a:rPr lang="en-US" sz="3500">
                  <a:solidFill>
                    <a:srgbClr val="F29803"/>
                  </a:solidFill>
                  <a:latin typeface="Open Sans Condensed"/>
                </a:rPr>
                <a:t>Unconditional Admission</a:t>
              </a:r>
            </a:p>
            <a:p>
              <a:pPr>
                <a:lnSpc>
                  <a:spcPts val="4550"/>
                </a:lnSpc>
              </a:pPr>
              <a:r>
                <a:rPr lang="en-US" sz="3500">
                  <a:solidFill>
                    <a:srgbClr val="F29803"/>
                  </a:solidFill>
                  <a:latin typeface="Open Sans Condensed"/>
                </a:rPr>
                <a:t>Unconditional Admission</a:t>
              </a:r>
            </a:p>
            <a:p>
              <a:pPr>
                <a:lnSpc>
                  <a:spcPts val="4550"/>
                </a:lnSpc>
              </a:pPr>
              <a:r>
                <a:rPr lang="en-US" sz="3500">
                  <a:solidFill>
                    <a:srgbClr val="F29803"/>
                  </a:solidFill>
                  <a:latin typeface="Open Sans Condensed"/>
                </a:rPr>
                <a:t>Unconditional Admission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720013"/>
              <a:ext cx="10517456" cy="7171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42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765167" y="1038225"/>
            <a:ext cx="8705319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5499">
                <a:solidFill>
                  <a:srgbClr val="F2F0F4"/>
                </a:solidFill>
                <a:latin typeface="Open Sans SemiCondensed Ultra-Bold"/>
              </a:rPr>
              <a:t>Becoming a Mustang: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00" y="1762125"/>
            <a:ext cx="8705319" cy="92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F29803"/>
                </a:solidFill>
                <a:latin typeface="Open Sans SemiCondensed Bold"/>
              </a:rPr>
              <a:t>Admissions Requirements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1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60200" y="2608373"/>
            <a:ext cx="8621361" cy="8621361"/>
          </a:xfrm>
          <a:custGeom>
            <a:avLst/>
            <a:gdLst/>
            <a:ahLst/>
            <a:cxnLst/>
            <a:rect l="l" t="t" r="r" b="b"/>
            <a:pathLst>
              <a:path w="8621361" h="8621361">
                <a:moveTo>
                  <a:pt x="0" y="0"/>
                </a:moveTo>
                <a:lnTo>
                  <a:pt x="8621361" y="0"/>
                </a:lnTo>
                <a:lnTo>
                  <a:pt x="8621361" y="8621361"/>
                </a:lnTo>
                <a:lnTo>
                  <a:pt x="0" y="86213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337381" y="2952477"/>
            <a:ext cx="11039819" cy="7359879"/>
          </a:xfrm>
          <a:custGeom>
            <a:avLst/>
            <a:gdLst/>
            <a:ahLst/>
            <a:cxnLst/>
            <a:rect l="l" t="t" r="r" b="b"/>
            <a:pathLst>
              <a:path w="11039819" h="7359879">
                <a:moveTo>
                  <a:pt x="0" y="0"/>
                </a:moveTo>
                <a:lnTo>
                  <a:pt x="11039820" y="0"/>
                </a:lnTo>
                <a:lnTo>
                  <a:pt x="11039820" y="7359880"/>
                </a:lnTo>
                <a:lnTo>
                  <a:pt x="0" y="73598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261161" y="1860550"/>
            <a:ext cx="9439784" cy="739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9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Open Sans SemiCondensed Bold"/>
              </a:rPr>
              <a:t>Visit </a:t>
            </a:r>
            <a:r>
              <a:rPr lang="en-US" sz="3499">
                <a:solidFill>
                  <a:srgbClr val="FFFFFF"/>
                </a:solidFill>
                <a:latin typeface="Open Sans SemiCondensed Bold Italics"/>
              </a:rPr>
              <a:t>ApplyTexas.org</a:t>
            </a:r>
          </a:p>
          <a:p>
            <a:pPr marL="755649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Open Sans SemiCondensed Bold"/>
              </a:rPr>
              <a:t>Create an account</a:t>
            </a:r>
          </a:p>
          <a:p>
            <a:pPr marL="755649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Open Sans SemiCondensed Bold"/>
              </a:rPr>
              <a:t>Start a </a:t>
            </a:r>
            <a:r>
              <a:rPr lang="en-US" sz="3499">
                <a:solidFill>
                  <a:srgbClr val="FFFFFF"/>
                </a:solidFill>
                <a:latin typeface="Open Sans SemiCondensed Bold Italics"/>
              </a:rPr>
              <a:t>new </a:t>
            </a:r>
            <a:r>
              <a:rPr lang="en-US" sz="3499">
                <a:solidFill>
                  <a:srgbClr val="FFFFFF"/>
                </a:solidFill>
                <a:latin typeface="Open Sans SemiCondensed Bold"/>
              </a:rPr>
              <a:t>application</a:t>
            </a:r>
          </a:p>
          <a:p>
            <a:pPr marL="1511298" lvl="2" indent="-503766">
              <a:lnSpc>
                <a:spcPts val="4899"/>
              </a:lnSpc>
              <a:buFont typeface="Arial"/>
              <a:buChar char="⚬"/>
            </a:pPr>
            <a:r>
              <a:rPr lang="en-US" sz="3499">
                <a:solidFill>
                  <a:srgbClr val="FFFFFF"/>
                </a:solidFill>
                <a:latin typeface="Open Sans SemiCondensed Bold"/>
              </a:rPr>
              <a:t>Four year university</a:t>
            </a:r>
          </a:p>
          <a:p>
            <a:pPr marL="1511298" lvl="2" indent="-503766">
              <a:lnSpc>
                <a:spcPts val="4899"/>
              </a:lnSpc>
              <a:buFont typeface="Arial"/>
              <a:buChar char="⚬"/>
            </a:pPr>
            <a:r>
              <a:rPr lang="en-US" sz="3499">
                <a:solidFill>
                  <a:srgbClr val="FFFFFF"/>
                </a:solidFill>
                <a:latin typeface="Open Sans SemiCondensed Bold"/>
              </a:rPr>
              <a:t>US Freshman</a:t>
            </a:r>
          </a:p>
          <a:p>
            <a:pPr marL="1511298" lvl="2" indent="-503766">
              <a:lnSpc>
                <a:spcPts val="4899"/>
              </a:lnSpc>
              <a:buFont typeface="Arial"/>
              <a:buChar char="⚬"/>
            </a:pPr>
            <a:r>
              <a:rPr lang="en-US" sz="3499">
                <a:solidFill>
                  <a:srgbClr val="FFFFFF"/>
                </a:solidFill>
                <a:latin typeface="Open Sans SemiCondensed Bold"/>
              </a:rPr>
              <a:t>Midwestern State University</a:t>
            </a:r>
          </a:p>
          <a:p>
            <a:pPr marL="1511298" lvl="2" indent="-503766">
              <a:lnSpc>
                <a:spcPts val="4899"/>
              </a:lnSpc>
              <a:buFont typeface="Arial"/>
              <a:buChar char="⚬"/>
            </a:pPr>
            <a:r>
              <a:rPr lang="en-US" sz="3499">
                <a:solidFill>
                  <a:srgbClr val="FFFFFF"/>
                </a:solidFill>
                <a:latin typeface="Open Sans SemiCondensed Bold"/>
              </a:rPr>
              <a:t>Entry term (Fall/Spring/Summer) </a:t>
            </a:r>
          </a:p>
          <a:p>
            <a:pPr marL="755649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Open Sans SemiCondensed Bold"/>
              </a:rPr>
              <a:t>Complete US Freshman questions</a:t>
            </a:r>
          </a:p>
          <a:p>
            <a:pPr marL="755649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Open Sans SemiCondensed Bold"/>
              </a:rPr>
              <a:t>Complete questions specific to MSU</a:t>
            </a:r>
          </a:p>
          <a:p>
            <a:pPr marL="1511298" lvl="2" indent="-503766">
              <a:lnSpc>
                <a:spcPts val="4899"/>
              </a:lnSpc>
              <a:buFont typeface="Arial"/>
              <a:buChar char="⚬"/>
            </a:pPr>
            <a:r>
              <a:rPr lang="en-US" sz="3499">
                <a:solidFill>
                  <a:srgbClr val="FFFFFF"/>
                </a:solidFill>
                <a:latin typeface="Open Sans SemiCondensed Bold"/>
              </a:rPr>
              <a:t>You will need your high school GPA/graduation information </a:t>
            </a:r>
          </a:p>
          <a:p>
            <a:pPr marL="755649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Open Sans SemiCondensed Bold"/>
              </a:rPr>
              <a:t>Submit!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743446" y="516890"/>
            <a:ext cx="5795962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F29803"/>
                </a:solidFill>
                <a:latin typeface="Open Sans SemiCondensed Bold"/>
              </a:rPr>
              <a:t>How to apply: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5164295" y="7295537"/>
            <a:ext cx="2458679" cy="2458679"/>
            <a:chOff x="0" y="0"/>
            <a:chExt cx="3278238" cy="32782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78238" cy="3278238"/>
            </a:xfrm>
            <a:custGeom>
              <a:avLst/>
              <a:gdLst/>
              <a:ahLst/>
              <a:cxnLst/>
              <a:rect l="l" t="t" r="r" b="b"/>
              <a:pathLst>
                <a:path w="3278238" h="3278238">
                  <a:moveTo>
                    <a:pt x="0" y="0"/>
                  </a:moveTo>
                  <a:lnTo>
                    <a:pt x="3278238" y="0"/>
                  </a:lnTo>
                  <a:lnTo>
                    <a:pt x="3278238" y="3278238"/>
                  </a:lnTo>
                  <a:lnTo>
                    <a:pt x="0" y="32782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885950" y="2960714"/>
            <a:ext cx="14516100" cy="4103246"/>
            <a:chOff x="0" y="0"/>
            <a:chExt cx="19354800" cy="5470995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203795"/>
              <a:ext cx="19354800" cy="4267200"/>
              <a:chOff x="0" y="0"/>
              <a:chExt cx="3375889" cy="74429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375889" cy="744291"/>
              </a:xfrm>
              <a:custGeom>
                <a:avLst/>
                <a:gdLst/>
                <a:ahLst/>
                <a:cxnLst/>
                <a:rect l="l" t="t" r="r" b="b"/>
                <a:pathLst>
                  <a:path w="3375889" h="744291">
                    <a:moveTo>
                      <a:pt x="0" y="0"/>
                    </a:moveTo>
                    <a:lnTo>
                      <a:pt x="0" y="744291"/>
                    </a:lnTo>
                    <a:lnTo>
                      <a:pt x="3375889" y="744291"/>
                    </a:lnTo>
                    <a:lnTo>
                      <a:pt x="3375889" y="0"/>
                    </a:lnTo>
                    <a:lnTo>
                      <a:pt x="0" y="0"/>
                    </a:lnTo>
                    <a:close/>
                    <a:moveTo>
                      <a:pt x="3314929" y="683330"/>
                    </a:moveTo>
                    <a:lnTo>
                      <a:pt x="59690" y="683330"/>
                    </a:lnTo>
                    <a:lnTo>
                      <a:pt x="59690" y="59690"/>
                    </a:lnTo>
                    <a:lnTo>
                      <a:pt x="3314929" y="59690"/>
                    </a:lnTo>
                    <a:lnTo>
                      <a:pt x="3314929" y="68333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0" y="0"/>
              <a:ext cx="11635781" cy="685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3400" spc="102">
                  <a:solidFill>
                    <a:srgbClr val="F29803"/>
                  </a:solidFill>
                  <a:latin typeface="Open Sans Ultra-Bold"/>
                </a:rPr>
                <a:t>MSU Texas: A worthy investment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715244" y="4597769"/>
            <a:ext cx="10857512" cy="1743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 dirty="0">
                <a:solidFill>
                  <a:srgbClr val="F29803"/>
                </a:solidFill>
                <a:latin typeface="Open Sans SemiCondensed Bold"/>
              </a:rPr>
              <a:t>Baylie Bradshaw, Admissions Counselor</a:t>
            </a:r>
          </a:p>
          <a:p>
            <a:pPr algn="ctr">
              <a:lnSpc>
                <a:spcPts val="4500"/>
              </a:lnSpc>
            </a:pPr>
            <a:r>
              <a:rPr lang="en-US" sz="4500" dirty="0">
                <a:solidFill>
                  <a:srgbClr val="F29803"/>
                </a:solidFill>
                <a:latin typeface="Open Sans SemiCondensed Bold"/>
              </a:rPr>
              <a:t>(940)397-4078</a:t>
            </a:r>
          </a:p>
          <a:p>
            <a:pPr algn="ctr">
              <a:lnSpc>
                <a:spcPts val="4500"/>
              </a:lnSpc>
            </a:pPr>
            <a:r>
              <a:rPr lang="en-US" sz="4500" dirty="0">
                <a:solidFill>
                  <a:srgbClr val="F29803"/>
                </a:solidFill>
                <a:latin typeface="Open Sans SemiCondensed Bold"/>
              </a:rPr>
              <a:t>baylie.bradshaw@msutexas.edu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1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3533" y="2002602"/>
            <a:ext cx="16580933" cy="7450303"/>
            <a:chOff x="0" y="0"/>
            <a:chExt cx="22107911" cy="9933737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22107911" cy="1600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3999" spc="119">
                  <a:solidFill>
                    <a:srgbClr val="F2F0F4"/>
                  </a:solidFill>
                  <a:latin typeface="Open Sans SemiCondensed Ultra-Bold"/>
                </a:rPr>
                <a:t>MSU Texas Financial Aid Office</a:t>
              </a:r>
            </a:p>
            <a:p>
              <a:pPr algn="ctr">
                <a:lnSpc>
                  <a:spcPts val="4799"/>
                </a:lnSpc>
              </a:pPr>
              <a:r>
                <a:rPr lang="en-US" sz="3999" spc="119">
                  <a:solidFill>
                    <a:srgbClr val="F2F0F4"/>
                  </a:solidFill>
                  <a:latin typeface="Open Sans SemiCondensed Ultra-Bold"/>
                </a:rPr>
                <a:t>(940) 397-4214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076670"/>
              <a:ext cx="22107911" cy="7857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63599" lvl="1" indent="-431800">
                <a:lnSpc>
                  <a:spcPts val="5199"/>
                </a:lnSpc>
                <a:buFont typeface="Arial"/>
                <a:buChar char="•"/>
              </a:pPr>
              <a:r>
                <a:rPr lang="en-US" sz="3999" u="sng" spc="-51">
                  <a:solidFill>
                    <a:srgbClr val="FFFFFF"/>
                  </a:solidFill>
                  <a:latin typeface="Open Sans SemiCondensed Bold Italics"/>
                  <a:hlinkClick r:id="rId2" tooltip="https://msutexas.edu/"/>
                </a:rPr>
                <a:t>https://msutexas.edu</a:t>
              </a:r>
              <a:r>
                <a:rPr lang="en-US" sz="3999" spc="-51">
                  <a:solidFill>
                    <a:srgbClr val="FFFFFF"/>
                  </a:solidFill>
                  <a:latin typeface="Open Sans SemiCondensed Bold Italics"/>
                </a:rPr>
                <a:t> – MSU Texas</a:t>
              </a:r>
            </a:p>
            <a:p>
              <a:pPr>
                <a:lnSpc>
                  <a:spcPts val="5199"/>
                </a:lnSpc>
              </a:pPr>
              <a:endParaRPr lang="en-US" sz="3999" spc="-51">
                <a:solidFill>
                  <a:srgbClr val="FFFFFF"/>
                </a:solidFill>
                <a:latin typeface="Open Sans SemiCondensed Bold Italics"/>
              </a:endParaRPr>
            </a:p>
            <a:p>
              <a:pPr marL="863599" lvl="1" indent="-431800">
                <a:lnSpc>
                  <a:spcPts val="5199"/>
                </a:lnSpc>
                <a:buFont typeface="Arial"/>
                <a:buChar char="•"/>
              </a:pPr>
              <a:r>
                <a:rPr lang="en-US" sz="3999" u="sng" spc="-51">
                  <a:solidFill>
                    <a:srgbClr val="FFFFFF"/>
                  </a:solidFill>
                  <a:latin typeface="Open Sans SemiCondensed Bold Italics"/>
                  <a:hlinkClick r:id="rId3" tooltip="https://msutexas.edu/finaid"/>
                </a:rPr>
                <a:t>https://msutexas.edu/finaid</a:t>
              </a:r>
              <a:r>
                <a:rPr lang="en-US" sz="3999" spc="-51">
                  <a:solidFill>
                    <a:srgbClr val="FFFFFF"/>
                  </a:solidFill>
                  <a:latin typeface="Open Sans SemiCondensed Bold Italics"/>
                </a:rPr>
                <a:t> – MSU Texas Financial Aid</a:t>
              </a:r>
            </a:p>
            <a:p>
              <a:pPr>
                <a:lnSpc>
                  <a:spcPts val="5199"/>
                </a:lnSpc>
              </a:pPr>
              <a:r>
                <a:rPr lang="en-US" sz="3999" spc="-51">
                  <a:solidFill>
                    <a:srgbClr val="FFFFFF"/>
                  </a:solidFill>
                  <a:latin typeface="Open Sans SemiCondensed Bold Italics"/>
                </a:rPr>
                <a:t> </a:t>
              </a:r>
            </a:p>
            <a:p>
              <a:pPr marL="863599" lvl="1" indent="-431800">
                <a:lnSpc>
                  <a:spcPts val="5199"/>
                </a:lnSpc>
                <a:buFont typeface="Arial"/>
                <a:buChar char="•"/>
              </a:pPr>
              <a:r>
                <a:rPr lang="en-US" sz="3999" u="sng" spc="-51">
                  <a:solidFill>
                    <a:srgbClr val="FFFFFF"/>
                  </a:solidFill>
                  <a:latin typeface="Open Sans SemiCondensed Bold Italics"/>
                  <a:hlinkClick r:id="rId4" tooltip="http://www.collegeforalltexans.com/"/>
                </a:rPr>
                <a:t>http://www.collegeforalltexans.com</a:t>
              </a:r>
              <a:r>
                <a:rPr lang="en-US" sz="3999" spc="-51">
                  <a:solidFill>
                    <a:srgbClr val="FFFFFF"/>
                  </a:solidFill>
                  <a:latin typeface="Open Sans SemiCondensed Bold Italics"/>
                </a:rPr>
                <a:t> – state-specific information about higher education, financial aid</a:t>
              </a:r>
            </a:p>
            <a:p>
              <a:pPr>
                <a:lnSpc>
                  <a:spcPts val="5199"/>
                </a:lnSpc>
              </a:pPr>
              <a:endParaRPr lang="en-US" sz="3999" spc="-51">
                <a:solidFill>
                  <a:srgbClr val="FFFFFF"/>
                </a:solidFill>
                <a:latin typeface="Open Sans SemiCondensed Bold Italics"/>
              </a:endParaRPr>
            </a:p>
            <a:p>
              <a:pPr marL="863599" lvl="1" indent="-431800">
                <a:lnSpc>
                  <a:spcPts val="5199"/>
                </a:lnSpc>
                <a:buFont typeface="Arial"/>
                <a:buChar char="•"/>
              </a:pPr>
              <a:r>
                <a:rPr lang="en-US" sz="3999" u="sng" spc="-51">
                  <a:solidFill>
                    <a:srgbClr val="FFFFFF"/>
                  </a:solidFill>
                  <a:latin typeface="Open Sans SemiCondensed Bold Italics"/>
                  <a:hlinkClick r:id="rId5" tooltip="https://studentaid.gov/"/>
                </a:rPr>
                <a:t>https://studentaid.gov</a:t>
              </a:r>
              <a:r>
                <a:rPr lang="en-US" sz="3999" spc="-51">
                  <a:solidFill>
                    <a:srgbClr val="FFFFFF"/>
                  </a:solidFill>
                  <a:latin typeface="Open Sans SemiCondensed Bold Italics"/>
                </a:rPr>
                <a:t> - federal site regarding student financial aid</a:t>
              </a:r>
            </a:p>
            <a:p>
              <a:pPr>
                <a:lnSpc>
                  <a:spcPts val="5199"/>
                </a:lnSpc>
              </a:pPr>
              <a:endParaRPr lang="en-US" sz="3999" spc="-51">
                <a:solidFill>
                  <a:srgbClr val="FFFFFF"/>
                </a:solidFill>
                <a:latin typeface="Open Sans SemiCondensed Bold Itali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674878" y="447675"/>
            <a:ext cx="14938244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F29803"/>
                </a:solidFill>
                <a:latin typeface="Open Sans SemiCondensed Ultra-Bold"/>
              </a:rPr>
              <a:t>Helpful Websites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9258300"/>
            <a:ext cx="1092579" cy="1028700"/>
          </a:xfrm>
          <a:custGeom>
            <a:avLst/>
            <a:gdLst/>
            <a:ahLst/>
            <a:cxnLst/>
            <a:rect l="l" t="t" r="r" b="b"/>
            <a:pathLst>
              <a:path w="1092579" h="1028700">
                <a:moveTo>
                  <a:pt x="0" y="0"/>
                </a:moveTo>
                <a:lnTo>
                  <a:pt x="1092579" y="0"/>
                </a:lnTo>
                <a:lnTo>
                  <a:pt x="1092579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0725" r="-142267" b="-76585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1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258300"/>
            <a:ext cx="1092579" cy="1028700"/>
          </a:xfrm>
          <a:custGeom>
            <a:avLst/>
            <a:gdLst/>
            <a:ahLst/>
            <a:cxnLst/>
            <a:rect l="l" t="t" r="r" b="b"/>
            <a:pathLst>
              <a:path w="1092579" h="1028700">
                <a:moveTo>
                  <a:pt x="0" y="0"/>
                </a:moveTo>
                <a:lnTo>
                  <a:pt x="1092579" y="0"/>
                </a:lnTo>
                <a:lnTo>
                  <a:pt x="1092579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0725" r="-142267" b="-7658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52900" y="2893652"/>
            <a:ext cx="12782200" cy="7015726"/>
          </a:xfrm>
          <a:custGeom>
            <a:avLst/>
            <a:gdLst/>
            <a:ahLst/>
            <a:cxnLst/>
            <a:rect l="l" t="t" r="r" b="b"/>
            <a:pathLst>
              <a:path w="12782200" h="7015726">
                <a:moveTo>
                  <a:pt x="0" y="0"/>
                </a:moveTo>
                <a:lnTo>
                  <a:pt x="12782200" y="0"/>
                </a:lnTo>
                <a:lnTo>
                  <a:pt x="12782200" y="7015726"/>
                </a:lnTo>
                <a:lnTo>
                  <a:pt x="0" y="70157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0" y="1628775"/>
            <a:ext cx="18288000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7000" spc="210">
                <a:solidFill>
                  <a:srgbClr val="F2F0F4"/>
                </a:solidFill>
                <a:latin typeface="Open Sans SemiCondensed Ultra-Bold"/>
              </a:rPr>
              <a:t>FAFSA available December 31, 2023.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447675"/>
            <a:ext cx="1623060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F29803"/>
                </a:solidFill>
                <a:latin typeface="Open Sans SemiCondensed Bold"/>
              </a:rPr>
              <a:t>studentaid.ed.gov/sa/fafsa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1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529334"/>
            <a:ext cx="16230600" cy="5786603"/>
            <a:chOff x="0" y="0"/>
            <a:chExt cx="21640800" cy="7715470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21640800" cy="800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3999" spc="119">
                  <a:solidFill>
                    <a:srgbClr val="F2F0F4"/>
                  </a:solidFill>
                  <a:latin typeface="Open Sans SemiCondensed Ultra-Bold"/>
                </a:rPr>
                <a:t>“FREE Application for Federal Student Aid”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314670"/>
              <a:ext cx="21640800" cy="6400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63599" lvl="1" indent="-431800">
                <a:lnSpc>
                  <a:spcPts val="4799"/>
                </a:lnSpc>
                <a:buFont typeface="Arial"/>
                <a:buChar char="•"/>
              </a:pPr>
              <a:r>
                <a:rPr lang="en-US" sz="3999" spc="-51">
                  <a:solidFill>
                    <a:srgbClr val="F2F0F4"/>
                  </a:solidFill>
                  <a:latin typeface="Open Sans SemiCondensed"/>
                </a:rPr>
                <a:t>Income Information: You will provide income information from 2022 income information via Future Act Direct Data Exchange (FADDX)</a:t>
              </a:r>
            </a:p>
            <a:p>
              <a:pPr>
                <a:lnSpc>
                  <a:spcPts val="4799"/>
                </a:lnSpc>
              </a:pPr>
              <a:endParaRPr lang="en-US" sz="3999" spc="-51">
                <a:solidFill>
                  <a:srgbClr val="F2F0F4"/>
                </a:solidFill>
                <a:latin typeface="Open Sans SemiCondensed"/>
              </a:endParaRPr>
            </a:p>
            <a:p>
              <a:pPr marL="863599" lvl="1" indent="-431800">
                <a:lnSpc>
                  <a:spcPts val="4799"/>
                </a:lnSpc>
                <a:buFont typeface="Arial"/>
                <a:buChar char="•"/>
              </a:pPr>
              <a:r>
                <a:rPr lang="en-US" sz="3999" spc="-51">
                  <a:solidFill>
                    <a:srgbClr val="F2F0F4"/>
                  </a:solidFill>
                  <a:latin typeface="Open Sans SemiCondensed"/>
                </a:rPr>
                <a:t>Award Notification: Submission of your 2024-25 FAFSA application will allow us to determine your financial aid eligibility early as well.</a:t>
              </a:r>
            </a:p>
            <a:p>
              <a:pPr>
                <a:lnSpc>
                  <a:spcPts val="4799"/>
                </a:lnSpc>
              </a:pPr>
              <a:endParaRPr lang="en-US" sz="3999" spc="-51">
                <a:solidFill>
                  <a:srgbClr val="F2F0F4"/>
                </a:solidFill>
                <a:latin typeface="Open Sans SemiCondensed"/>
              </a:endParaRPr>
            </a:p>
            <a:p>
              <a:pPr marL="863599" lvl="1" indent="-431800">
                <a:lnSpc>
                  <a:spcPts val="4799"/>
                </a:lnSpc>
                <a:buFont typeface="Arial"/>
                <a:buChar char="•"/>
              </a:pPr>
              <a:r>
                <a:rPr lang="en-US" sz="3999" spc="-51">
                  <a:solidFill>
                    <a:srgbClr val="F2F0F4"/>
                  </a:solidFill>
                  <a:latin typeface="Open Sans SemiCondensed"/>
                </a:rPr>
                <a:t>Know your school’s PRIORITY deadline date; </a:t>
              </a:r>
            </a:p>
            <a:p>
              <a:pPr marL="1727199" lvl="2" indent="-575733">
                <a:lnSpc>
                  <a:spcPts val="4799"/>
                </a:lnSpc>
                <a:buFont typeface="Arial"/>
                <a:buChar char="⚬"/>
              </a:pPr>
              <a:r>
                <a:rPr lang="en-US" sz="3999" spc="-51">
                  <a:solidFill>
                    <a:srgbClr val="F2F0F4"/>
                  </a:solidFill>
                  <a:latin typeface="Open Sans SemiCondensed"/>
                </a:rPr>
                <a:t>MSU Texas =</a:t>
              </a:r>
              <a:r>
                <a:rPr lang="en-US" sz="3999" spc="-51">
                  <a:solidFill>
                    <a:srgbClr val="F2F0F4"/>
                  </a:solidFill>
                  <a:latin typeface="Open Sans SemiCondensed Bold"/>
                </a:rPr>
                <a:t> </a:t>
              </a:r>
              <a:r>
                <a:rPr lang="en-US" sz="3999" spc="-51">
                  <a:solidFill>
                    <a:srgbClr val="F2F0F4"/>
                  </a:solidFill>
                  <a:latin typeface="Open Sans SemiCondensed"/>
                </a:rPr>
                <a:t>March 15 for Fall/Spring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450431" y="1019175"/>
            <a:ext cx="11387137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F29803"/>
                </a:solidFill>
                <a:latin typeface="Open Sans SemiCondensed Bold"/>
              </a:rPr>
              <a:t>Submitting the FAFSA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9258300"/>
            <a:ext cx="1092579" cy="1028700"/>
          </a:xfrm>
          <a:custGeom>
            <a:avLst/>
            <a:gdLst/>
            <a:ahLst/>
            <a:cxnLst/>
            <a:rect l="l" t="t" r="r" b="b"/>
            <a:pathLst>
              <a:path w="1092579" h="1028700">
                <a:moveTo>
                  <a:pt x="0" y="0"/>
                </a:moveTo>
                <a:lnTo>
                  <a:pt x="1092579" y="0"/>
                </a:lnTo>
                <a:lnTo>
                  <a:pt x="1092579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0725" r="-142267" b="-76585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1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529334"/>
            <a:ext cx="16230600" cy="5786603"/>
            <a:chOff x="0" y="0"/>
            <a:chExt cx="21640800" cy="7715470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21640800" cy="800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3999" spc="119">
                  <a:solidFill>
                    <a:srgbClr val="F2F0F4"/>
                  </a:solidFill>
                  <a:latin typeface="Open Sans SemiCondensed Ultra-Bold"/>
                </a:rPr>
                <a:t>“FREE Application for Federal Student Aid”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314670"/>
              <a:ext cx="21640800" cy="6400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63599" lvl="1" indent="-431800">
                <a:lnSpc>
                  <a:spcPts val="4799"/>
                </a:lnSpc>
                <a:buFont typeface="Arial"/>
                <a:buChar char="•"/>
              </a:pPr>
              <a:r>
                <a:rPr lang="en-US" sz="3999" spc="-51">
                  <a:solidFill>
                    <a:srgbClr val="F2F0F4"/>
                  </a:solidFill>
                  <a:latin typeface="Open Sans SemiCondensed"/>
                </a:rPr>
                <a:t>Contributor is any person required to provide information on the FAFSA. Such as student; parent/ other parent/partner. </a:t>
              </a:r>
            </a:p>
            <a:p>
              <a:pPr>
                <a:lnSpc>
                  <a:spcPts val="4799"/>
                </a:lnSpc>
              </a:pPr>
              <a:endParaRPr lang="en-US" sz="3999" spc="-51">
                <a:solidFill>
                  <a:srgbClr val="F2F0F4"/>
                </a:solidFill>
                <a:latin typeface="Open Sans SemiCondensed"/>
              </a:endParaRPr>
            </a:p>
            <a:p>
              <a:pPr marL="863599" lvl="1" indent="-431800">
                <a:lnSpc>
                  <a:spcPts val="4799"/>
                </a:lnSpc>
                <a:buFont typeface="Arial"/>
                <a:buChar char="•"/>
              </a:pPr>
              <a:r>
                <a:rPr lang="en-US" sz="3999" spc="-51">
                  <a:solidFill>
                    <a:srgbClr val="F2F0F4"/>
                  </a:solidFill>
                  <a:latin typeface="Open Sans SemiCondensed"/>
                </a:rPr>
                <a:t>Federal Tax Information (FTI): Student/Parent 2022 income tax return will transfer onto the FAFSA while completing the application. </a:t>
              </a:r>
            </a:p>
            <a:p>
              <a:pPr>
                <a:lnSpc>
                  <a:spcPts val="4799"/>
                </a:lnSpc>
              </a:pPr>
              <a:endParaRPr lang="en-US" sz="3999" spc="-51">
                <a:solidFill>
                  <a:srgbClr val="F2F0F4"/>
                </a:solidFill>
                <a:latin typeface="Open Sans SemiCondensed"/>
              </a:endParaRPr>
            </a:p>
            <a:p>
              <a:pPr marL="863599" lvl="1" indent="-431800">
                <a:lnSpc>
                  <a:spcPts val="4799"/>
                </a:lnSpc>
                <a:buFont typeface="Arial"/>
                <a:buChar char="•"/>
              </a:pPr>
              <a:r>
                <a:rPr lang="en-US" sz="3999" spc="-51">
                  <a:solidFill>
                    <a:srgbClr val="F2F0F4"/>
                  </a:solidFill>
                  <a:latin typeface="Open Sans SemiCondensed"/>
                </a:rPr>
                <a:t>Student/Parent/Contributor must provide consent and approval for FTI transfer. If no consent or approval, student is not eligible for aid. 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450431" y="1019175"/>
            <a:ext cx="11387137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F29803"/>
                </a:solidFill>
                <a:latin typeface="Open Sans SemiCondensed Bold"/>
              </a:rPr>
              <a:t>Submitting the FAFSA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9258300"/>
            <a:ext cx="1092579" cy="1028700"/>
          </a:xfrm>
          <a:custGeom>
            <a:avLst/>
            <a:gdLst/>
            <a:ahLst/>
            <a:cxnLst/>
            <a:rect l="l" t="t" r="r" b="b"/>
            <a:pathLst>
              <a:path w="1092579" h="1028700">
                <a:moveTo>
                  <a:pt x="0" y="0"/>
                </a:moveTo>
                <a:lnTo>
                  <a:pt x="1092579" y="0"/>
                </a:lnTo>
                <a:lnTo>
                  <a:pt x="1092579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0725" r="-142267" b="-76585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1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0071" y="2319337"/>
            <a:ext cx="17600085" cy="680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9" lvl="1" indent="-377824">
              <a:lnSpc>
                <a:spcPts val="4199"/>
              </a:lnSpc>
              <a:buFont typeface="Arial"/>
              <a:buChar char="•"/>
            </a:pPr>
            <a:r>
              <a:rPr lang="en-US" sz="3499" spc="-45">
                <a:solidFill>
                  <a:srgbClr val="FFFFFF"/>
                </a:solidFill>
                <a:latin typeface="Open Sans SemiCondensed Bold"/>
              </a:rPr>
              <a:t>Online</a:t>
            </a:r>
            <a:r>
              <a:rPr lang="en-US" sz="3499" spc="-45">
                <a:solidFill>
                  <a:srgbClr val="FFFFFF"/>
                </a:solidFill>
                <a:latin typeface="Open Sans SemiCondensed"/>
              </a:rPr>
              <a:t> – </a:t>
            </a:r>
            <a:r>
              <a:rPr lang="en-US" sz="3499" spc="-45">
                <a:solidFill>
                  <a:srgbClr val="FFFFFF"/>
                </a:solidFill>
                <a:latin typeface="Open Sans SemiCondensed"/>
                <a:hlinkClick r:id="rId2" tooltip="http://www.irs.gov/"/>
              </a:rPr>
              <a:t>www.IRS.gov</a:t>
            </a:r>
            <a:r>
              <a:rPr lang="en-US" sz="3499" spc="-45">
                <a:solidFill>
                  <a:srgbClr val="FFFFFF"/>
                </a:solidFill>
                <a:latin typeface="Open Sans SemiCondensed"/>
              </a:rPr>
              <a:t> </a:t>
            </a:r>
          </a:p>
          <a:p>
            <a:pPr marL="1511298" lvl="2" indent="-503766">
              <a:lnSpc>
                <a:spcPts val="4199"/>
              </a:lnSpc>
              <a:buFont typeface="Arial"/>
              <a:buChar char="⚬"/>
            </a:pPr>
            <a:r>
              <a:rPr lang="en-US" sz="3499" spc="-45">
                <a:solidFill>
                  <a:srgbClr val="FFFFFF"/>
                </a:solidFill>
                <a:latin typeface="Open Sans SemiCondensed"/>
              </a:rPr>
              <a:t>Click “Get Your Tax Record”</a:t>
            </a:r>
          </a:p>
          <a:p>
            <a:pPr marL="1511298" lvl="2" indent="-503766">
              <a:lnSpc>
                <a:spcPts val="4199"/>
              </a:lnSpc>
              <a:buFont typeface="Arial"/>
              <a:buChar char="⚬"/>
            </a:pPr>
            <a:r>
              <a:rPr lang="en-US" sz="3499" spc="-45">
                <a:solidFill>
                  <a:srgbClr val="FFFFFF"/>
                </a:solidFill>
                <a:latin typeface="Open Sans SemiCondensed"/>
              </a:rPr>
              <a:t>Then click “Get Transcript Online”</a:t>
            </a:r>
          </a:p>
          <a:p>
            <a:pPr marL="1511298" lvl="2" indent="-503766">
              <a:lnSpc>
                <a:spcPts val="4199"/>
              </a:lnSpc>
              <a:buFont typeface="Arial"/>
              <a:buChar char="⚬"/>
            </a:pPr>
            <a:r>
              <a:rPr lang="en-US" sz="3499" spc="-45">
                <a:solidFill>
                  <a:srgbClr val="FFFFFF"/>
                </a:solidFill>
                <a:latin typeface="Open Sans SemiCondensed"/>
              </a:rPr>
              <a:t>NOTE: be sure to request the IRS Tax Return Transcript, NOT the IRS Tax Account Transcript!</a:t>
            </a:r>
          </a:p>
          <a:p>
            <a:pPr marL="755649" lvl="1" indent="-377824">
              <a:lnSpc>
                <a:spcPts val="4199"/>
              </a:lnSpc>
              <a:buFont typeface="Arial"/>
              <a:buChar char="•"/>
            </a:pPr>
            <a:r>
              <a:rPr lang="en-US" sz="3499" spc="-45">
                <a:solidFill>
                  <a:srgbClr val="F2F0F4"/>
                </a:solidFill>
                <a:latin typeface="Open Sans SemiCondensed Bold"/>
              </a:rPr>
              <a:t>By Mail</a:t>
            </a:r>
            <a:r>
              <a:rPr lang="en-US" sz="3499" spc="-45">
                <a:solidFill>
                  <a:srgbClr val="F2F0F4"/>
                </a:solidFill>
                <a:latin typeface="Open Sans SemiCondensed"/>
              </a:rPr>
              <a:t> – </a:t>
            </a:r>
            <a:r>
              <a:rPr lang="en-US" sz="3499" spc="-45">
                <a:solidFill>
                  <a:srgbClr val="F2F0F4"/>
                </a:solidFill>
                <a:latin typeface="Open Sans SemiCondensed"/>
                <a:hlinkClick r:id="rId2" tooltip="http://www.irs.gov/"/>
              </a:rPr>
              <a:t>www.IRS.gov</a:t>
            </a:r>
            <a:r>
              <a:rPr lang="en-US" sz="3499" spc="-45">
                <a:solidFill>
                  <a:srgbClr val="F2F0F4"/>
                </a:solidFill>
                <a:latin typeface="Open Sans SemiCondensed"/>
              </a:rPr>
              <a:t> (5-10 calendar days)</a:t>
            </a:r>
          </a:p>
          <a:p>
            <a:pPr marL="1511298" lvl="2" indent="-503766">
              <a:lnSpc>
                <a:spcPts val="4199"/>
              </a:lnSpc>
              <a:buFont typeface="Arial"/>
              <a:buChar char="⚬"/>
            </a:pPr>
            <a:r>
              <a:rPr lang="en-US" sz="3499" spc="-45">
                <a:solidFill>
                  <a:srgbClr val="F2F0F4"/>
                </a:solidFill>
                <a:latin typeface="Open Sans SemiCondensed"/>
              </a:rPr>
              <a:t>Click “Get Your Tax Record”</a:t>
            </a:r>
          </a:p>
          <a:p>
            <a:pPr marL="1511298" lvl="2" indent="-503766">
              <a:lnSpc>
                <a:spcPts val="4199"/>
              </a:lnSpc>
              <a:buFont typeface="Arial"/>
              <a:buChar char="⚬"/>
            </a:pPr>
            <a:r>
              <a:rPr lang="en-US" sz="3499" spc="-45">
                <a:solidFill>
                  <a:srgbClr val="F2F0F4"/>
                </a:solidFill>
                <a:latin typeface="Open Sans SemiCondensed"/>
              </a:rPr>
              <a:t>Then click “Get Transcript </a:t>
            </a:r>
            <a:r>
              <a:rPr lang="en-US" sz="3499" spc="-45">
                <a:solidFill>
                  <a:srgbClr val="FFFFFF"/>
                </a:solidFill>
                <a:latin typeface="Open Sans SemiCondensed"/>
              </a:rPr>
              <a:t>By Mail</a:t>
            </a:r>
            <a:r>
              <a:rPr lang="en-US" sz="3499" spc="-45">
                <a:solidFill>
                  <a:srgbClr val="F2F0F4"/>
                </a:solidFill>
                <a:latin typeface="Open Sans SemiCondensed"/>
              </a:rPr>
              <a:t>”</a:t>
            </a:r>
          </a:p>
          <a:p>
            <a:pPr marL="1511298" lvl="2" indent="-503766">
              <a:lnSpc>
                <a:spcPts val="4199"/>
              </a:lnSpc>
              <a:buFont typeface="Arial"/>
              <a:buChar char="⚬"/>
            </a:pPr>
            <a:r>
              <a:rPr lang="en-US" sz="3499" spc="-45">
                <a:solidFill>
                  <a:srgbClr val="F2F0F4"/>
                </a:solidFill>
                <a:latin typeface="Open Sans SemiCondensed"/>
              </a:rPr>
              <a:t>NOTE: be sure to request the IRS Tax Return Transcript, NOT the IRS Tax Account Transcript!</a:t>
            </a:r>
          </a:p>
          <a:p>
            <a:pPr marL="755649" lvl="1" indent="-377824">
              <a:lnSpc>
                <a:spcPts val="4199"/>
              </a:lnSpc>
              <a:buFont typeface="Arial"/>
              <a:buChar char="•"/>
            </a:pPr>
            <a:r>
              <a:rPr lang="en-US" sz="3499" spc="-45">
                <a:solidFill>
                  <a:srgbClr val="F2F0F4"/>
                </a:solidFill>
                <a:latin typeface="Open Sans SemiCondensed Bold"/>
              </a:rPr>
              <a:t>By Phone</a:t>
            </a:r>
            <a:r>
              <a:rPr lang="en-US" sz="3499" spc="-45">
                <a:solidFill>
                  <a:srgbClr val="F2F0F4"/>
                </a:solidFill>
                <a:latin typeface="Open Sans SemiCondensed"/>
              </a:rPr>
              <a:t> - 1-800-908-9946 </a:t>
            </a:r>
          </a:p>
          <a:p>
            <a:pPr marL="1511298" lvl="2" indent="-503766">
              <a:lnSpc>
                <a:spcPts val="4199"/>
              </a:lnSpc>
              <a:buFont typeface="Arial"/>
              <a:buChar char="⚬"/>
            </a:pPr>
            <a:r>
              <a:rPr lang="en-US" sz="3499" spc="-45">
                <a:solidFill>
                  <a:srgbClr val="F2F0F4"/>
                </a:solidFill>
                <a:latin typeface="Open Sans SemiCondensed"/>
              </a:rPr>
              <a:t>5-10 calendar days</a:t>
            </a:r>
          </a:p>
          <a:p>
            <a:pPr marL="755649" lvl="1" indent="-377824">
              <a:lnSpc>
                <a:spcPts val="4199"/>
              </a:lnSpc>
              <a:buFont typeface="Arial"/>
              <a:buChar char="•"/>
            </a:pPr>
            <a:r>
              <a:rPr lang="en-US" sz="3499" spc="-45">
                <a:solidFill>
                  <a:srgbClr val="F2F0F4"/>
                </a:solidFill>
                <a:latin typeface="Open Sans SemiCondensed Bold"/>
              </a:rPr>
              <a:t>Paper Request</a:t>
            </a:r>
          </a:p>
          <a:p>
            <a:pPr marL="1511298" lvl="2" indent="-503766">
              <a:lnSpc>
                <a:spcPts val="4199"/>
              </a:lnSpc>
              <a:buFont typeface="Arial"/>
              <a:buChar char="⚬"/>
            </a:pPr>
            <a:r>
              <a:rPr lang="en-US" sz="3499" spc="-45">
                <a:solidFill>
                  <a:srgbClr val="F2F0F4"/>
                </a:solidFill>
                <a:latin typeface="Open Sans SemiCondensed"/>
              </a:rPr>
              <a:t>IRS Form 4506T</a:t>
            </a:r>
          </a:p>
          <a:p>
            <a:pPr marL="1511298" lvl="2" indent="-503766">
              <a:lnSpc>
                <a:spcPts val="4199"/>
              </a:lnSpc>
              <a:buFont typeface="Arial"/>
              <a:buChar char="⚬"/>
            </a:pPr>
            <a:r>
              <a:rPr lang="en-US" sz="3499" spc="-45">
                <a:solidFill>
                  <a:srgbClr val="F2F0F4"/>
                </a:solidFill>
                <a:latin typeface="Open Sans SemiCondensed"/>
              </a:rPr>
              <a:t>Up to 10 calendar days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450431" y="1019175"/>
            <a:ext cx="11387137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F29803"/>
                </a:solidFill>
                <a:latin typeface="Open Sans SemiCondensed Bold"/>
              </a:rPr>
              <a:t>IRS Tax Transcript Options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9258300"/>
            <a:ext cx="1092579" cy="1028700"/>
          </a:xfrm>
          <a:custGeom>
            <a:avLst/>
            <a:gdLst/>
            <a:ahLst/>
            <a:cxnLst/>
            <a:rect l="l" t="t" r="r" b="b"/>
            <a:pathLst>
              <a:path w="1092579" h="1028700">
                <a:moveTo>
                  <a:pt x="0" y="0"/>
                </a:moveTo>
                <a:lnTo>
                  <a:pt x="1092579" y="0"/>
                </a:lnTo>
                <a:lnTo>
                  <a:pt x="1092579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0725" r="-142267" b="-76585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1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386724"/>
            <a:ext cx="16230600" cy="6656553"/>
            <a:chOff x="0" y="0"/>
            <a:chExt cx="21640800" cy="8875403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21640800" cy="800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3999" spc="119">
                  <a:solidFill>
                    <a:srgbClr val="F2F0F4"/>
                  </a:solidFill>
                  <a:latin typeface="Open Sans SemiCondensed Ultra-Bold"/>
                </a:rPr>
                <a:t>Apply for an FSA ID now!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286095"/>
              <a:ext cx="21640800" cy="7589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55652" lvl="1" indent="-377826">
                <a:lnSpc>
                  <a:spcPts val="4550"/>
                </a:lnSpc>
                <a:buFont typeface="Arial"/>
                <a:buChar char="•"/>
              </a:pPr>
              <a:r>
                <a:rPr lang="en-US" sz="3500" spc="-45">
                  <a:solidFill>
                    <a:srgbClr val="FFFFFF"/>
                  </a:solidFill>
                  <a:latin typeface="Open Sans SemiCondensed Bold"/>
                </a:rPr>
                <a:t>You will need a FSA ID to electronically sign your FAFSA. </a:t>
              </a:r>
              <a:r>
                <a:rPr lang="en-US" sz="3500" spc="-45">
                  <a:solidFill>
                    <a:srgbClr val="FFFFFF"/>
                  </a:solidFill>
                  <a:latin typeface="Open Sans SemiCondensed"/>
                </a:rPr>
                <a:t>You can also check the results of your processed FAFSA, make corrections to your FAFSA, or print an electronic copy of your Student Aid Report (SAR).</a:t>
              </a:r>
            </a:p>
            <a:p>
              <a:pPr marL="755652" lvl="1" indent="-377826">
                <a:lnSpc>
                  <a:spcPts val="4550"/>
                </a:lnSpc>
                <a:buFont typeface="Arial"/>
                <a:buChar char="•"/>
              </a:pPr>
              <a:r>
                <a:rPr lang="en-US" sz="3500" spc="-45">
                  <a:solidFill>
                    <a:srgbClr val="FFFFFF"/>
                  </a:solidFill>
                  <a:latin typeface="Open Sans SemiCondensed"/>
                </a:rPr>
                <a:t>Go to </a:t>
              </a:r>
              <a:r>
                <a:rPr lang="en-US" sz="3500" spc="-45">
                  <a:solidFill>
                    <a:srgbClr val="FFFFFF"/>
                  </a:solidFill>
                  <a:latin typeface="Open Sans SemiCondensed"/>
                  <a:hlinkClick r:id="rId2" tooltip="https://studentaid.gov/fsa-id/create-account/account-info"/>
                </a:rPr>
                <a:t>studentaid.gov/fsa-id/create-account/account-info </a:t>
              </a:r>
              <a:r>
                <a:rPr lang="en-US" sz="3500" spc="-45">
                  <a:solidFill>
                    <a:srgbClr val="FFFFFF"/>
                  </a:solidFill>
                  <a:latin typeface="Open Sans SemiCondensed"/>
                </a:rPr>
                <a:t>to apply.</a:t>
              </a:r>
            </a:p>
            <a:p>
              <a:pPr marL="755652" lvl="1" indent="-377826">
                <a:lnSpc>
                  <a:spcPts val="4550"/>
                </a:lnSpc>
                <a:buFont typeface="Arial"/>
                <a:buChar char="•"/>
              </a:pPr>
              <a:r>
                <a:rPr lang="en-US" sz="3500" spc="-45">
                  <a:solidFill>
                    <a:srgbClr val="FFFFFF"/>
                  </a:solidFill>
                  <a:latin typeface="Open Sans SemiCondensed"/>
                </a:rPr>
                <a:t>Students and parents of dependent students must apply!</a:t>
              </a:r>
            </a:p>
            <a:p>
              <a:pPr marL="755652" lvl="1" indent="-377826">
                <a:lnSpc>
                  <a:spcPts val="4550"/>
                </a:lnSpc>
                <a:buFont typeface="Arial"/>
                <a:buChar char="•"/>
              </a:pPr>
              <a:r>
                <a:rPr lang="en-US" sz="3500" spc="-45">
                  <a:solidFill>
                    <a:srgbClr val="FFFFFF"/>
                  </a:solidFill>
                  <a:latin typeface="Open Sans SemiCondensed"/>
                </a:rPr>
                <a:t>Each student must have his/her own FSA ID, but parents can have one FSA ID for multiple, dependent students.</a:t>
              </a:r>
            </a:p>
            <a:p>
              <a:pPr marL="755652" lvl="1" indent="-377826">
                <a:lnSpc>
                  <a:spcPts val="4550"/>
                </a:lnSpc>
                <a:buFont typeface="Arial"/>
                <a:buChar char="•"/>
              </a:pPr>
              <a:r>
                <a:rPr lang="en-US" sz="3500" spc="-45">
                  <a:solidFill>
                    <a:srgbClr val="FFFFFF"/>
                  </a:solidFill>
                  <a:latin typeface="Open Sans SemiCondensed"/>
                </a:rPr>
                <a:t>FSA ID's do not expire, so student and parent can use the same FSA ID's each year to complete the FAFSA electronically.</a:t>
              </a:r>
            </a:p>
            <a:p>
              <a:pPr marL="755652" lvl="1" indent="-377826">
                <a:lnSpc>
                  <a:spcPts val="4550"/>
                </a:lnSpc>
                <a:buFont typeface="Arial"/>
                <a:buChar char="•"/>
              </a:pPr>
              <a:r>
                <a:rPr lang="en-US" sz="3500" spc="-45">
                  <a:solidFill>
                    <a:srgbClr val="FFFFFF"/>
                  </a:solidFill>
                  <a:latin typeface="Open Sans SemiCondensed"/>
                </a:rPr>
                <a:t>Provide an email address to receive your FSA ID's quicker!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450431" y="1019175"/>
            <a:ext cx="11387137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F29803"/>
                </a:solidFill>
                <a:latin typeface="Open Sans SemiCondensed Bold"/>
              </a:rPr>
              <a:t>Signing the FAFSA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9258300"/>
            <a:ext cx="1092579" cy="1028700"/>
          </a:xfrm>
          <a:custGeom>
            <a:avLst/>
            <a:gdLst/>
            <a:ahLst/>
            <a:cxnLst/>
            <a:rect l="l" t="t" r="r" b="b"/>
            <a:pathLst>
              <a:path w="1092579" h="1028700">
                <a:moveTo>
                  <a:pt x="0" y="0"/>
                </a:moveTo>
                <a:lnTo>
                  <a:pt x="1092579" y="0"/>
                </a:lnTo>
                <a:lnTo>
                  <a:pt x="1092579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0725" r="-142267" b="-76585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1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386724"/>
            <a:ext cx="16230600" cy="6193003"/>
            <a:chOff x="0" y="0"/>
            <a:chExt cx="21640800" cy="8257337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21640800" cy="800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3999" spc="119">
                  <a:solidFill>
                    <a:srgbClr val="F2F0F4"/>
                  </a:solidFill>
                  <a:latin typeface="Open Sans SemiCondensed Ultra-Bold"/>
                </a:rPr>
                <a:t>Undocumented Students “SB 1528)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276570"/>
              <a:ext cx="21640800" cy="69807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63599" lvl="1" indent="-431800">
                <a:lnSpc>
                  <a:spcPts val="5199"/>
                </a:lnSpc>
                <a:buFont typeface="Arial"/>
                <a:buChar char="•"/>
              </a:pP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This law permits some non-citizens to be classified as Texas residents for financial aid and admission purposes. Those students may receive</a:t>
              </a:r>
            </a:p>
            <a:p>
              <a:pPr marL="1727199" lvl="2" indent="-575733">
                <a:lnSpc>
                  <a:spcPts val="5199"/>
                </a:lnSpc>
                <a:buFont typeface="Arial"/>
                <a:buChar char="⚬"/>
              </a:pP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In-state tuition</a:t>
              </a:r>
            </a:p>
            <a:p>
              <a:pPr marL="1727199" lvl="2" indent="-575733">
                <a:lnSpc>
                  <a:spcPts val="5199"/>
                </a:lnSpc>
                <a:buFont typeface="Arial"/>
                <a:buChar char="⚬"/>
              </a:pP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Texas Financial Aid (NOT federal aid)</a:t>
              </a:r>
            </a:p>
            <a:p>
              <a:pPr marL="863599" lvl="1" indent="-431800">
                <a:lnSpc>
                  <a:spcPts val="5199"/>
                </a:lnSpc>
                <a:buFont typeface="Arial"/>
                <a:buChar char="•"/>
              </a:pP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Application </a:t>
              </a:r>
            </a:p>
            <a:p>
              <a:pPr marL="1727199" lvl="2" indent="-575733">
                <a:lnSpc>
                  <a:spcPts val="5199"/>
                </a:lnSpc>
                <a:buFont typeface="Arial"/>
                <a:buChar char="⚬"/>
              </a:pP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Submit a Texas Application for State Financial Aid (TASFA) and submit to the financial aid office at the institution for processing</a:t>
              </a:r>
            </a:p>
            <a:p>
              <a:pPr marL="1727199" lvl="2" indent="-575733">
                <a:lnSpc>
                  <a:spcPts val="5199"/>
                </a:lnSpc>
                <a:buFont typeface="Arial"/>
                <a:buChar char="⚬"/>
              </a:pPr>
              <a:r>
                <a:rPr lang="en-US" sz="3999" spc="-51">
                  <a:solidFill>
                    <a:srgbClr val="FFFFFF"/>
                  </a:solidFill>
                  <a:latin typeface="Open Sans SemiCondensed"/>
                </a:rPr>
                <a:t>collegeforalltexans.com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450431" y="1019175"/>
            <a:ext cx="11387137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F29803"/>
                </a:solidFill>
                <a:latin typeface="Open Sans SemiCondensed Bold"/>
              </a:rPr>
              <a:t>What is the TASFA?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9258300"/>
            <a:ext cx="1092579" cy="1028700"/>
          </a:xfrm>
          <a:custGeom>
            <a:avLst/>
            <a:gdLst/>
            <a:ahLst/>
            <a:cxnLst/>
            <a:rect l="l" t="t" r="r" b="b"/>
            <a:pathLst>
              <a:path w="1092579" h="1028700">
                <a:moveTo>
                  <a:pt x="0" y="0"/>
                </a:moveTo>
                <a:lnTo>
                  <a:pt x="1092579" y="0"/>
                </a:lnTo>
                <a:lnTo>
                  <a:pt x="1092579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0725" r="-142267" b="-76585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2138</Words>
  <Application>Microsoft Macintosh PowerPoint</Application>
  <PresentationFormat>Custom</PresentationFormat>
  <Paragraphs>309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Open Sans Condensed</vt:lpstr>
      <vt:lpstr>Open Sans Bold</vt:lpstr>
      <vt:lpstr>Open Sans Ultra-Bold</vt:lpstr>
      <vt:lpstr>Open Sans SemiCondensed Bold Italics</vt:lpstr>
      <vt:lpstr>Calibri</vt:lpstr>
      <vt:lpstr>Open Sans SemiCondensed Ultra-Bold</vt:lpstr>
      <vt:lpstr>Open Sans SemiCondensed Bold</vt:lpstr>
      <vt:lpstr>Open Sans Condensed Bold</vt:lpstr>
      <vt:lpstr>Open Sans SemiCondensed Medium</vt:lpstr>
      <vt:lpstr>Open Sans SemiCondensed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Financial Aid</dc:title>
  <dc:creator>Bradshaw, Baylie</dc:creator>
  <cp:lastModifiedBy>Parker, Haley</cp:lastModifiedBy>
  <cp:revision>3</cp:revision>
  <dcterms:created xsi:type="dcterms:W3CDTF">2006-08-16T00:00:00Z</dcterms:created>
  <dcterms:modified xsi:type="dcterms:W3CDTF">2023-12-06T16:13:53Z</dcterms:modified>
  <dc:identifier>DAF1wYxfM2w</dc:identifier>
</cp:coreProperties>
</file>